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4" r:id="rId4"/>
  </p:sldMasterIdLst>
  <p:notesMasterIdLst>
    <p:notesMasterId r:id="rId43"/>
  </p:notesMasterIdLst>
  <p:sldIdLst>
    <p:sldId id="256" r:id="rId5"/>
    <p:sldId id="257" r:id="rId6"/>
    <p:sldId id="354" r:id="rId7"/>
    <p:sldId id="258" r:id="rId8"/>
    <p:sldId id="324" r:id="rId9"/>
    <p:sldId id="355" r:id="rId10"/>
    <p:sldId id="356" r:id="rId11"/>
    <p:sldId id="299" r:id="rId12"/>
    <p:sldId id="357" r:id="rId13"/>
    <p:sldId id="358" r:id="rId14"/>
    <p:sldId id="300" r:id="rId15"/>
    <p:sldId id="305" r:id="rId16"/>
    <p:sldId id="339" r:id="rId17"/>
    <p:sldId id="359" r:id="rId18"/>
    <p:sldId id="360" r:id="rId19"/>
    <p:sldId id="361" r:id="rId20"/>
    <p:sldId id="362" r:id="rId21"/>
    <p:sldId id="270" r:id="rId22"/>
    <p:sldId id="311" r:id="rId23"/>
    <p:sldId id="363" r:id="rId24"/>
    <p:sldId id="341" r:id="rId25"/>
    <p:sldId id="346" r:id="rId26"/>
    <p:sldId id="347" r:id="rId27"/>
    <p:sldId id="312" r:id="rId28"/>
    <p:sldId id="342" r:id="rId29"/>
    <p:sldId id="343" r:id="rId30"/>
    <p:sldId id="322" r:id="rId31"/>
    <p:sldId id="353" r:id="rId32"/>
    <p:sldId id="352" r:id="rId33"/>
    <p:sldId id="364" r:id="rId34"/>
    <p:sldId id="366" r:id="rId35"/>
    <p:sldId id="365" r:id="rId36"/>
    <p:sldId id="323" r:id="rId37"/>
    <p:sldId id="321" r:id="rId38"/>
    <p:sldId id="332" r:id="rId39"/>
    <p:sldId id="337" r:id="rId40"/>
    <p:sldId id="333" r:id="rId41"/>
    <p:sldId id="367"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8" roundtripDataSignature="AMtx7mgkybcRNci5vzFGHvr2R3gTAhQHC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Jolland" initials="S" lastIdx="1" clrIdx="0">
    <p:extLst>
      <p:ext uri="{19B8F6BF-5375-455C-9EA6-DF929625EA0E}">
        <p15:presenceInfo xmlns:p15="http://schemas.microsoft.com/office/powerpoint/2012/main" userId="S-1-5-21-946643197-39018948-2465671609-14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BE7756-CA78-6EB1-DBF2-7479D0721B91}" v="700" dt="2023-10-09T10:28:55.575"/>
  </p1510:revLst>
</p1510:revInfo>
</file>

<file path=ppt/tableStyles.xml><?xml version="1.0" encoding="utf-8"?>
<a:tblStyleLst xmlns:a="http://schemas.openxmlformats.org/drawingml/2006/main" def="{B0B42A07-84C1-4659-B30F-697C2D0D7F8F}">
  <a:tblStyle styleId="{B0B42A07-84C1-4659-B30F-697C2D0D7F8F}"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0" autoAdjust="0"/>
    <p:restoredTop sz="84673" autoAdjust="0"/>
  </p:normalViewPr>
  <p:slideViewPr>
    <p:cSldViewPr snapToGrid="0">
      <p:cViewPr varScale="1">
        <p:scale>
          <a:sx n="60" d="100"/>
          <a:sy n="60" d="100"/>
        </p:scale>
        <p:origin x="148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63"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58" Type="http://customschemas.google.com/relationships/presentationmetadata" Target="meta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61"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64" Type="http://schemas.microsoft.com/office/2015/10/relationships/revisionInfo" Target="revisionInfo.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9375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062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493394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90372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29498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36577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676815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13504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9" name="Google Shape;239;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8638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10551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96414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4667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967194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850679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54404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22008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51466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59564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8545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614592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83407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09527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25091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74672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792196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43088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931363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896728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5499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5603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55744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3026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15008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4433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38957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96320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81240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71599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76526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8657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1/28/2024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47575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1/28/2024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53793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1/28/2024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51066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00822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72197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1/28/2024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3545158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jpeg"/><Relationship Id="rId7"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jpe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hyperlink" Target="https://samuelwardco-my.sharepoint.com/:p:/g/personal/sjolland_wickhambrookschool_co_uk/Efxmj2XjTKJEtSsuVVFxfzwBnsDlD_R-s_x_SqqYqBC_UA?e=K0k6UK"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1.jpeg"/><Relationship Id="rId7" Type="http://schemas.openxmlformats.org/officeDocument/2006/relationships/image" Target="../media/image36.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8.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6" name="Google Shape;86;p1"/>
          <p:cNvSpPr/>
          <p:nvPr/>
        </p:nvSpPr>
        <p:spPr>
          <a:xfrm>
            <a:off x="0" y="0"/>
            <a:ext cx="2152357" cy="6858000"/>
          </a:xfrm>
          <a:prstGeom prst="rect">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88" name="Google Shape;88;p1"/>
          <p:cNvSpPr txBox="1"/>
          <p:nvPr/>
        </p:nvSpPr>
        <p:spPr>
          <a:xfrm rot="-5400000">
            <a:off x="-545624" y="2831465"/>
            <a:ext cx="325532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800" b="1" i="0" u="none" strike="noStrike" cap="none">
                <a:solidFill>
                  <a:schemeClr val="lt1"/>
                </a:solidFill>
                <a:latin typeface="Calibri"/>
                <a:ea typeface="Calibri"/>
                <a:cs typeface="Calibri"/>
                <a:sym typeface="Calibri"/>
              </a:rPr>
              <a:t>Intent</a:t>
            </a:r>
            <a:endParaRPr sz="8800" b="1">
              <a:solidFill>
                <a:schemeClr val="lt1"/>
              </a:solidFill>
              <a:latin typeface="Calibri"/>
              <a:ea typeface="Calibri"/>
              <a:cs typeface="Calibri"/>
              <a:sym typeface="Calibri"/>
            </a:endParaRPr>
          </a:p>
        </p:txBody>
      </p:sp>
      <p:sp>
        <p:nvSpPr>
          <p:cNvPr id="7" name="Title 6">
            <a:extLst>
              <a:ext uri="{FF2B5EF4-FFF2-40B4-BE49-F238E27FC236}">
                <a16:creationId xmlns:a16="http://schemas.microsoft.com/office/drawing/2014/main" id="{F4F5730E-852E-4AE3-A09B-543386252DB8}"/>
              </a:ext>
            </a:extLst>
          </p:cNvPr>
          <p:cNvSpPr>
            <a:spLocks noGrp="1"/>
          </p:cNvSpPr>
          <p:nvPr>
            <p:ph type="ctrTitle"/>
          </p:nvPr>
        </p:nvSpPr>
        <p:spPr>
          <a:xfrm>
            <a:off x="2487283" y="4472288"/>
            <a:ext cx="9144000" cy="2387600"/>
          </a:xfrm>
        </p:spPr>
        <p:txBody>
          <a:bodyPr>
            <a:normAutofit/>
          </a:bodyPr>
          <a:lstStyle/>
          <a:p>
            <a:br>
              <a:rPr lang="en-US" dirty="0"/>
            </a:br>
            <a:endParaRPr lang="en-US" sz="1400" dirty="0"/>
          </a:p>
          <a:p>
            <a:endParaRPr lang="en-US" sz="1400" dirty="0"/>
          </a:p>
        </p:txBody>
      </p:sp>
      <p:sp>
        <p:nvSpPr>
          <p:cNvPr id="8" name="Google Shape;96;p2">
            <a:extLst>
              <a:ext uri="{FF2B5EF4-FFF2-40B4-BE49-F238E27FC236}">
                <a16:creationId xmlns:a16="http://schemas.microsoft.com/office/drawing/2014/main" id="{CDCDB4F8-74F1-4CBC-8594-846C98F0C5D3}"/>
              </a:ext>
            </a:extLst>
          </p:cNvPr>
          <p:cNvSpPr txBox="1">
            <a:spLocks/>
          </p:cNvSpPr>
          <p:nvPr/>
        </p:nvSpPr>
        <p:spPr>
          <a:xfrm>
            <a:off x="2152357" y="3070010"/>
            <a:ext cx="10027920" cy="3587261"/>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8000" b="1" dirty="0"/>
              <a:t>Mathematics</a:t>
            </a:r>
          </a:p>
          <a:p>
            <a:endParaRPr lang="en-US" sz="8000" dirty="0"/>
          </a:p>
          <a:p>
            <a:r>
              <a:rPr lang="en-US" sz="8000" b="1" dirty="0"/>
              <a:t>Intent</a:t>
            </a:r>
          </a:p>
          <a:p>
            <a:endParaRPr lang="en-US" sz="8000" dirty="0">
              <a:latin typeface="Sassoon Penpals Joined" panose="02000400000000000000" pitchFamily="50" charset="0"/>
            </a:endParaRPr>
          </a:p>
        </p:txBody>
      </p:sp>
      <p:pic>
        <p:nvPicPr>
          <p:cNvPr id="3" name="Picture 2">
            <a:extLst>
              <a:ext uri="{FF2B5EF4-FFF2-40B4-BE49-F238E27FC236}">
                <a16:creationId xmlns:a16="http://schemas.microsoft.com/office/drawing/2014/main" id="{8D026BBE-3DCC-49DE-A867-C1DF9417150F}"/>
              </a:ext>
            </a:extLst>
          </p:cNvPr>
          <p:cNvPicPr>
            <a:picLocks noChangeAspect="1"/>
          </p:cNvPicPr>
          <p:nvPr/>
        </p:nvPicPr>
        <p:blipFill>
          <a:blip r:embed="rId3"/>
          <a:stretch>
            <a:fillRect/>
          </a:stretch>
        </p:blipFill>
        <p:spPr>
          <a:xfrm>
            <a:off x="202811" y="189414"/>
            <a:ext cx="1737662" cy="173766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7" name="Google Shape;88;p1">
            <a:extLst>
              <a:ext uri="{FF2B5EF4-FFF2-40B4-BE49-F238E27FC236}">
                <a16:creationId xmlns:a16="http://schemas.microsoft.com/office/drawing/2014/main" id="{78D49454-0C72-4300-BF89-D44F184CAFCD}"/>
              </a:ext>
            </a:extLst>
          </p:cNvPr>
          <p:cNvSpPr txBox="1"/>
          <p:nvPr/>
        </p:nvSpPr>
        <p:spPr>
          <a:xfrm rot="-5400000">
            <a:off x="-545624" y="2831465"/>
            <a:ext cx="325532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800" b="1" i="0" u="none" strike="noStrike" cap="none">
                <a:solidFill>
                  <a:schemeClr val="lt1"/>
                </a:solidFill>
                <a:latin typeface="Calibri"/>
                <a:ea typeface="Calibri"/>
                <a:cs typeface="Calibri"/>
                <a:sym typeface="Calibri"/>
              </a:rPr>
              <a:t>Intent</a:t>
            </a:r>
            <a:endParaRPr sz="8800" b="1">
              <a:solidFill>
                <a:schemeClr val="lt1"/>
              </a:solidFill>
              <a:latin typeface="Calibri"/>
              <a:ea typeface="Calibri"/>
              <a:cs typeface="Calibri"/>
              <a:sym typeface="Calibri"/>
            </a:endParaRPr>
          </a:p>
        </p:txBody>
      </p:sp>
      <p:sp>
        <p:nvSpPr>
          <p:cNvPr id="11" name="Google Shape;86;p1">
            <a:extLst>
              <a:ext uri="{FF2B5EF4-FFF2-40B4-BE49-F238E27FC236}">
                <a16:creationId xmlns:a16="http://schemas.microsoft.com/office/drawing/2014/main" id="{E0EB67A8-0D22-4BE9-94BE-A6F75820DFAE}"/>
              </a:ext>
            </a:extLst>
          </p:cNvPr>
          <p:cNvSpPr/>
          <p:nvPr/>
        </p:nvSpPr>
        <p:spPr>
          <a:xfrm>
            <a:off x="0" y="0"/>
            <a:ext cx="2152357" cy="6858000"/>
          </a:xfrm>
          <a:prstGeom prst="rect">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2" name="Google Shape;88;p1">
            <a:extLst>
              <a:ext uri="{FF2B5EF4-FFF2-40B4-BE49-F238E27FC236}">
                <a16:creationId xmlns:a16="http://schemas.microsoft.com/office/drawing/2014/main" id="{CA6491A9-1A03-450F-AF7C-ED9C070E889D}"/>
              </a:ext>
            </a:extLst>
          </p:cNvPr>
          <p:cNvSpPr txBox="1"/>
          <p:nvPr/>
        </p:nvSpPr>
        <p:spPr>
          <a:xfrm rot="-5400000">
            <a:off x="-545624" y="2831465"/>
            <a:ext cx="325532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800" b="1" i="0" u="none" strike="noStrike" cap="none">
                <a:solidFill>
                  <a:schemeClr val="lt1"/>
                </a:solidFill>
                <a:latin typeface="Calibri"/>
                <a:ea typeface="Calibri"/>
                <a:cs typeface="Calibri"/>
                <a:sym typeface="Calibri"/>
              </a:rPr>
              <a:t>Intent</a:t>
            </a:r>
            <a:endParaRPr sz="8800" b="1">
              <a:solidFill>
                <a:schemeClr val="lt1"/>
              </a:solidFill>
              <a:latin typeface="Calibri"/>
              <a:ea typeface="Calibri"/>
              <a:cs typeface="Calibri"/>
              <a:sym typeface="Calibri"/>
            </a:endParaRPr>
          </a:p>
        </p:txBody>
      </p:sp>
      <p:pic>
        <p:nvPicPr>
          <p:cNvPr id="13" name="Picture 12">
            <a:extLst>
              <a:ext uri="{FF2B5EF4-FFF2-40B4-BE49-F238E27FC236}">
                <a16:creationId xmlns:a16="http://schemas.microsoft.com/office/drawing/2014/main" id="{F3376DFC-A773-4A3A-92DE-FCFD6F17D57C}"/>
              </a:ext>
            </a:extLst>
          </p:cNvPr>
          <p:cNvPicPr>
            <a:picLocks noChangeAspect="1"/>
          </p:cNvPicPr>
          <p:nvPr/>
        </p:nvPicPr>
        <p:blipFill>
          <a:blip r:embed="rId3"/>
          <a:stretch>
            <a:fillRect/>
          </a:stretch>
        </p:blipFill>
        <p:spPr>
          <a:xfrm>
            <a:off x="202811" y="189414"/>
            <a:ext cx="1737662" cy="1737662"/>
          </a:xfrm>
          <a:prstGeom prst="rect">
            <a:avLst/>
          </a:prstGeom>
        </p:spPr>
      </p:pic>
      <p:sp>
        <p:nvSpPr>
          <p:cNvPr id="14" name="Rectangle 13">
            <a:extLst>
              <a:ext uri="{FF2B5EF4-FFF2-40B4-BE49-F238E27FC236}">
                <a16:creationId xmlns:a16="http://schemas.microsoft.com/office/drawing/2014/main" id="{CAE3F41B-3324-42CA-B4F0-B7E1780513BD}"/>
              </a:ext>
            </a:extLst>
          </p:cNvPr>
          <p:cNvSpPr/>
          <p:nvPr/>
        </p:nvSpPr>
        <p:spPr>
          <a:xfrm>
            <a:off x="2372025" y="189414"/>
            <a:ext cx="9617164" cy="2677656"/>
          </a:xfrm>
          <a:prstGeom prst="rect">
            <a:avLst/>
          </a:prstGeom>
        </p:spPr>
        <p:txBody>
          <a:bodyPr wrap="square">
            <a:spAutoFit/>
          </a:bodyPr>
          <a:lstStyle/>
          <a:p>
            <a:r>
              <a:rPr lang="en-GB" sz="2400" b="1" dirty="0"/>
              <a:t>Cumulative Quizzing Model/spaced retrieval (Supporting Cognitive Load)</a:t>
            </a:r>
          </a:p>
          <a:p>
            <a:endParaRPr lang="en-GB" sz="2400" b="1" dirty="0">
              <a:cs typeface="Calibri"/>
            </a:endParaRPr>
          </a:p>
          <a:p>
            <a:r>
              <a:rPr lang="en-GB" sz="2400" dirty="0">
                <a:cs typeface="Calibri"/>
              </a:rPr>
              <a:t>At the beginning of each lesson, pupils are given the opportunity to carry out retrieval practice through ‘Do it now’, ‘Flashback 4’, ‘3 in 3’ or ‘Skill drills’.  </a:t>
            </a:r>
          </a:p>
          <a:p>
            <a:r>
              <a:rPr lang="en-GB" sz="2400" dirty="0">
                <a:cs typeface="Calibri"/>
              </a:rPr>
              <a:t>These short quiz’s will be a combination of content taught over the previous days, weeks and months to allow the pupil to connect to prior learning</a:t>
            </a:r>
            <a:r>
              <a:rPr lang="en-GB" dirty="0">
                <a:cs typeface="Calibri"/>
              </a:rPr>
              <a:t>.</a:t>
            </a:r>
            <a:endParaRPr lang="en-US" dirty="0">
              <a:cs typeface="Calibri"/>
            </a:endParaRPr>
          </a:p>
        </p:txBody>
      </p:sp>
      <p:pic>
        <p:nvPicPr>
          <p:cNvPr id="15" name="Picture 14">
            <a:extLst>
              <a:ext uri="{FF2B5EF4-FFF2-40B4-BE49-F238E27FC236}">
                <a16:creationId xmlns:a16="http://schemas.microsoft.com/office/drawing/2014/main" id="{6503A5DC-9626-46FE-B9E7-EFC2F338FC60}"/>
              </a:ext>
            </a:extLst>
          </p:cNvPr>
          <p:cNvPicPr>
            <a:picLocks noChangeAspect="1"/>
          </p:cNvPicPr>
          <p:nvPr/>
        </p:nvPicPr>
        <p:blipFill>
          <a:blip r:embed="rId4"/>
          <a:stretch>
            <a:fillRect/>
          </a:stretch>
        </p:blipFill>
        <p:spPr>
          <a:xfrm>
            <a:off x="3337560" y="2867070"/>
            <a:ext cx="7256941" cy="3745788"/>
          </a:xfrm>
          <a:prstGeom prst="rect">
            <a:avLst/>
          </a:prstGeom>
        </p:spPr>
      </p:pic>
    </p:spTree>
    <p:extLst>
      <p:ext uri="{BB962C8B-B14F-4D97-AF65-F5344CB8AC3E}">
        <p14:creationId xmlns:p14="http://schemas.microsoft.com/office/powerpoint/2010/main" val="184515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6"/>
          <p:cNvSpPr txBox="1">
            <a:spLocks noGrp="1"/>
          </p:cNvSpPr>
          <p:nvPr>
            <p:ph type="ctrTitle"/>
          </p:nvPr>
        </p:nvSpPr>
        <p:spPr>
          <a:xfrm>
            <a:off x="2588756" y="0"/>
            <a:ext cx="9144000" cy="1383021"/>
          </a:xfrm>
          <a:prstGeom prst="rect">
            <a:avLst/>
          </a:prstGeom>
          <a:noFill/>
          <a:ln>
            <a:noFill/>
          </a:ln>
        </p:spPr>
        <p:txBody>
          <a:bodyPr spcFirstLastPara="1" wrap="square" lIns="91425" tIns="45700" rIns="91425" bIns="45700" anchor="b" anchorCtr="0">
            <a:normAutofit/>
          </a:bodyPr>
          <a:lstStyle/>
          <a:p>
            <a:pPr algn="l">
              <a:buSzPts val="4000"/>
            </a:pPr>
            <a:r>
              <a:rPr lang="en-US" sz="3000" b="1" dirty="0">
                <a:latin typeface="Calibri"/>
                <a:ea typeface="Calibri"/>
                <a:cs typeface="Calibri"/>
                <a:sym typeface="Calibri"/>
              </a:rPr>
              <a:t>Content and Sequence – EYFS</a:t>
            </a:r>
            <a:br>
              <a:rPr lang="en-US" sz="3000" b="1" dirty="0">
                <a:latin typeface="Calibri"/>
                <a:ea typeface="Calibri"/>
                <a:cs typeface="Calibri"/>
                <a:sym typeface="Calibri"/>
              </a:rPr>
            </a:br>
            <a:r>
              <a:rPr lang="en-US" sz="3000" dirty="0">
                <a:latin typeface="Calibri"/>
                <a:ea typeface="Calibri"/>
                <a:cs typeface="Calibri"/>
                <a:sym typeface="Calibri"/>
              </a:rPr>
              <a:t>We follow the White Rose Hub </a:t>
            </a:r>
            <a:r>
              <a:rPr lang="en-US" sz="3000" dirty="0" err="1">
                <a:latin typeface="Calibri"/>
                <a:ea typeface="Calibri"/>
                <a:cs typeface="Calibri"/>
                <a:sym typeface="Calibri"/>
              </a:rPr>
              <a:t>Programme</a:t>
            </a:r>
            <a:r>
              <a:rPr lang="en-US" sz="3000" dirty="0">
                <a:latin typeface="Calibri"/>
                <a:ea typeface="Calibri"/>
                <a:cs typeface="Calibri"/>
                <a:sym typeface="Calibri"/>
              </a:rPr>
              <a:t> for the children to secure their Mathematical skills</a:t>
            </a:r>
            <a:r>
              <a:rPr lang="en-US" sz="3000" b="1" dirty="0">
                <a:latin typeface="Calibri"/>
                <a:ea typeface="Calibri"/>
                <a:cs typeface="Calibri"/>
                <a:sym typeface="Calibri"/>
              </a:rPr>
              <a:t>.</a:t>
            </a:r>
            <a:endParaRPr lang="en-US" sz="3000" dirty="0">
              <a:latin typeface="Calibri"/>
              <a:ea typeface="Calibri"/>
              <a:cs typeface="Calibri"/>
            </a:endParaRPr>
          </a:p>
        </p:txBody>
      </p:sp>
      <p:sp>
        <p:nvSpPr>
          <p:cNvPr id="8" name="Google Shape;88;p1">
            <a:extLst>
              <a:ext uri="{FF2B5EF4-FFF2-40B4-BE49-F238E27FC236}">
                <a16:creationId xmlns:a16="http://schemas.microsoft.com/office/drawing/2014/main" id="{0A16C3CA-8DA1-4581-B5BF-A74D9B4C5467}"/>
              </a:ext>
            </a:extLst>
          </p:cNvPr>
          <p:cNvSpPr txBox="1"/>
          <p:nvPr/>
        </p:nvSpPr>
        <p:spPr>
          <a:xfrm rot="-5400000">
            <a:off x="-545624" y="2831465"/>
            <a:ext cx="325532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800" b="1" i="0" u="none" strike="noStrike" cap="none">
                <a:solidFill>
                  <a:schemeClr val="lt1"/>
                </a:solidFill>
                <a:latin typeface="Calibri"/>
                <a:ea typeface="Calibri"/>
                <a:cs typeface="Calibri"/>
                <a:sym typeface="Calibri"/>
              </a:rPr>
              <a:t>Intent</a:t>
            </a:r>
            <a:endParaRPr sz="8800" b="1">
              <a:solidFill>
                <a:schemeClr val="lt1"/>
              </a:solidFill>
              <a:latin typeface="Calibri"/>
              <a:ea typeface="Calibri"/>
              <a:cs typeface="Calibri"/>
              <a:sym typeface="Calibri"/>
            </a:endParaRPr>
          </a:p>
        </p:txBody>
      </p:sp>
      <p:sp>
        <p:nvSpPr>
          <p:cNvPr id="9" name="Google Shape;86;p1">
            <a:extLst>
              <a:ext uri="{FF2B5EF4-FFF2-40B4-BE49-F238E27FC236}">
                <a16:creationId xmlns:a16="http://schemas.microsoft.com/office/drawing/2014/main" id="{7F9B0B44-DF9B-4D39-9D12-D3C4382524C7}"/>
              </a:ext>
            </a:extLst>
          </p:cNvPr>
          <p:cNvSpPr/>
          <p:nvPr/>
        </p:nvSpPr>
        <p:spPr>
          <a:xfrm>
            <a:off x="0" y="0"/>
            <a:ext cx="2152357" cy="6858000"/>
          </a:xfrm>
          <a:prstGeom prst="rect">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3" name="Google Shape;88;p1">
            <a:extLst>
              <a:ext uri="{FF2B5EF4-FFF2-40B4-BE49-F238E27FC236}">
                <a16:creationId xmlns:a16="http://schemas.microsoft.com/office/drawing/2014/main" id="{7B4AA32E-13E3-483D-8FB1-D1B8375AC630}"/>
              </a:ext>
            </a:extLst>
          </p:cNvPr>
          <p:cNvSpPr txBox="1"/>
          <p:nvPr/>
        </p:nvSpPr>
        <p:spPr>
          <a:xfrm rot="-5400000">
            <a:off x="-545624" y="2831465"/>
            <a:ext cx="325532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800" b="1" i="0" u="none" strike="noStrike" cap="none">
                <a:solidFill>
                  <a:schemeClr val="lt1"/>
                </a:solidFill>
                <a:latin typeface="Calibri"/>
                <a:ea typeface="Calibri"/>
                <a:cs typeface="Calibri"/>
                <a:sym typeface="Calibri"/>
              </a:rPr>
              <a:t>Intent</a:t>
            </a:r>
            <a:endParaRPr sz="8800" b="1">
              <a:solidFill>
                <a:schemeClr val="lt1"/>
              </a:solidFill>
              <a:latin typeface="Calibri"/>
              <a:ea typeface="Calibri"/>
              <a:cs typeface="Calibri"/>
              <a:sym typeface="Calibri"/>
            </a:endParaRPr>
          </a:p>
        </p:txBody>
      </p:sp>
      <p:pic>
        <p:nvPicPr>
          <p:cNvPr id="14" name="Picture 13">
            <a:extLst>
              <a:ext uri="{FF2B5EF4-FFF2-40B4-BE49-F238E27FC236}">
                <a16:creationId xmlns:a16="http://schemas.microsoft.com/office/drawing/2014/main" id="{8F14A5DC-F89C-489E-BA1D-379EB9C7AEB5}"/>
              </a:ext>
            </a:extLst>
          </p:cNvPr>
          <p:cNvPicPr>
            <a:picLocks noChangeAspect="1"/>
          </p:cNvPicPr>
          <p:nvPr/>
        </p:nvPicPr>
        <p:blipFill>
          <a:blip r:embed="rId3"/>
          <a:stretch>
            <a:fillRect/>
          </a:stretch>
        </p:blipFill>
        <p:spPr>
          <a:xfrm>
            <a:off x="202811" y="189414"/>
            <a:ext cx="1737662" cy="1737662"/>
          </a:xfrm>
          <a:prstGeom prst="rect">
            <a:avLst/>
          </a:prstGeom>
        </p:spPr>
      </p:pic>
      <p:pic>
        <p:nvPicPr>
          <p:cNvPr id="3" name="Picture 2">
            <a:extLst>
              <a:ext uri="{FF2B5EF4-FFF2-40B4-BE49-F238E27FC236}">
                <a16:creationId xmlns:a16="http://schemas.microsoft.com/office/drawing/2014/main" id="{AC79DBDE-8BDE-45BD-8340-815939C83311}"/>
              </a:ext>
            </a:extLst>
          </p:cNvPr>
          <p:cNvPicPr>
            <a:picLocks noChangeAspect="1"/>
          </p:cNvPicPr>
          <p:nvPr/>
        </p:nvPicPr>
        <p:blipFill>
          <a:blip r:embed="rId4"/>
          <a:stretch>
            <a:fillRect/>
          </a:stretch>
        </p:blipFill>
        <p:spPr>
          <a:xfrm>
            <a:off x="2588756" y="1383021"/>
            <a:ext cx="8639175" cy="5391150"/>
          </a:xfrm>
          <a:prstGeom prst="rect">
            <a:avLst/>
          </a:prstGeom>
        </p:spPr>
      </p:pic>
    </p:spTree>
    <p:extLst>
      <p:ext uri="{BB962C8B-B14F-4D97-AF65-F5344CB8AC3E}">
        <p14:creationId xmlns:p14="http://schemas.microsoft.com/office/powerpoint/2010/main" val="1042797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6"/>
          <p:cNvSpPr txBox="1">
            <a:spLocks noGrp="1"/>
          </p:cNvSpPr>
          <p:nvPr>
            <p:ph type="ctrTitle"/>
          </p:nvPr>
        </p:nvSpPr>
        <p:spPr>
          <a:xfrm>
            <a:off x="2393071" y="-474332"/>
            <a:ext cx="9144000" cy="1383021"/>
          </a:xfrm>
          <a:prstGeom prst="rect">
            <a:avLst/>
          </a:prstGeom>
          <a:noFill/>
          <a:ln>
            <a:noFill/>
          </a:ln>
        </p:spPr>
        <p:txBody>
          <a:bodyPr spcFirstLastPara="1" wrap="square" lIns="91425" tIns="45700" rIns="91425" bIns="45700" anchor="b" anchorCtr="0">
            <a:normAutofit/>
          </a:bodyPr>
          <a:lstStyle/>
          <a:p>
            <a:pPr>
              <a:buSzPts val="4000"/>
            </a:pPr>
            <a:r>
              <a:rPr lang="en-US" sz="4000" b="1" dirty="0">
                <a:latin typeface="Calibri"/>
                <a:ea typeface="Calibri"/>
                <a:cs typeface="Calibri"/>
                <a:sym typeface="Calibri"/>
              </a:rPr>
              <a:t>Content and Sequence – Year 1</a:t>
            </a:r>
            <a:endParaRPr lang="en-US" sz="4000" dirty="0">
              <a:latin typeface="Calibri"/>
              <a:ea typeface="Calibri"/>
              <a:cs typeface="Calibri"/>
            </a:endParaRPr>
          </a:p>
        </p:txBody>
      </p:sp>
      <p:sp>
        <p:nvSpPr>
          <p:cNvPr id="12" name="Google Shape;88;p1">
            <a:extLst>
              <a:ext uri="{FF2B5EF4-FFF2-40B4-BE49-F238E27FC236}">
                <a16:creationId xmlns:a16="http://schemas.microsoft.com/office/drawing/2014/main" id="{B8BF37A4-AC47-4052-8BD6-48E2CD3F1A8A}"/>
              </a:ext>
            </a:extLst>
          </p:cNvPr>
          <p:cNvSpPr txBox="1"/>
          <p:nvPr/>
        </p:nvSpPr>
        <p:spPr>
          <a:xfrm rot="-5400000">
            <a:off x="-545624" y="2831465"/>
            <a:ext cx="325532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800" b="1" i="0" u="none" strike="noStrike" cap="none">
                <a:solidFill>
                  <a:schemeClr val="lt1"/>
                </a:solidFill>
                <a:latin typeface="Calibri"/>
                <a:ea typeface="Calibri"/>
                <a:cs typeface="Calibri"/>
                <a:sym typeface="Calibri"/>
              </a:rPr>
              <a:t>Intent</a:t>
            </a:r>
            <a:endParaRPr sz="8800" b="1">
              <a:solidFill>
                <a:schemeClr val="lt1"/>
              </a:solidFill>
              <a:latin typeface="Calibri"/>
              <a:ea typeface="Calibri"/>
              <a:cs typeface="Calibri"/>
              <a:sym typeface="Calibri"/>
            </a:endParaRPr>
          </a:p>
        </p:txBody>
      </p:sp>
      <p:sp>
        <p:nvSpPr>
          <p:cNvPr id="13" name="Google Shape;86;p1">
            <a:extLst>
              <a:ext uri="{FF2B5EF4-FFF2-40B4-BE49-F238E27FC236}">
                <a16:creationId xmlns:a16="http://schemas.microsoft.com/office/drawing/2014/main" id="{6FE06C57-5325-42DF-A2F8-8EFB58D71DF5}"/>
              </a:ext>
            </a:extLst>
          </p:cNvPr>
          <p:cNvSpPr/>
          <p:nvPr/>
        </p:nvSpPr>
        <p:spPr>
          <a:xfrm>
            <a:off x="0" y="0"/>
            <a:ext cx="2152357" cy="6858000"/>
          </a:xfrm>
          <a:prstGeom prst="rect">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4" name="Google Shape;88;p1">
            <a:extLst>
              <a:ext uri="{FF2B5EF4-FFF2-40B4-BE49-F238E27FC236}">
                <a16:creationId xmlns:a16="http://schemas.microsoft.com/office/drawing/2014/main" id="{6CCFA930-5DBF-43D6-9647-CF37920AB1B7}"/>
              </a:ext>
            </a:extLst>
          </p:cNvPr>
          <p:cNvSpPr txBox="1"/>
          <p:nvPr/>
        </p:nvSpPr>
        <p:spPr>
          <a:xfrm rot="-5400000">
            <a:off x="-545624" y="2831465"/>
            <a:ext cx="325532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800" b="1" i="0" u="none" strike="noStrike" cap="none">
                <a:solidFill>
                  <a:schemeClr val="lt1"/>
                </a:solidFill>
                <a:latin typeface="Calibri"/>
                <a:ea typeface="Calibri"/>
                <a:cs typeface="Calibri"/>
                <a:sym typeface="Calibri"/>
              </a:rPr>
              <a:t>Intent</a:t>
            </a:r>
            <a:endParaRPr sz="8800" b="1">
              <a:solidFill>
                <a:schemeClr val="lt1"/>
              </a:solidFill>
              <a:latin typeface="Calibri"/>
              <a:ea typeface="Calibri"/>
              <a:cs typeface="Calibri"/>
              <a:sym typeface="Calibri"/>
            </a:endParaRPr>
          </a:p>
        </p:txBody>
      </p:sp>
      <p:pic>
        <p:nvPicPr>
          <p:cNvPr id="15" name="Picture 14">
            <a:extLst>
              <a:ext uri="{FF2B5EF4-FFF2-40B4-BE49-F238E27FC236}">
                <a16:creationId xmlns:a16="http://schemas.microsoft.com/office/drawing/2014/main" id="{DC767B08-FFAC-4539-A4D6-B6400A71AFE0}"/>
              </a:ext>
            </a:extLst>
          </p:cNvPr>
          <p:cNvPicPr>
            <a:picLocks noChangeAspect="1"/>
          </p:cNvPicPr>
          <p:nvPr/>
        </p:nvPicPr>
        <p:blipFill>
          <a:blip r:embed="rId3"/>
          <a:stretch>
            <a:fillRect/>
          </a:stretch>
        </p:blipFill>
        <p:spPr>
          <a:xfrm>
            <a:off x="202811" y="189414"/>
            <a:ext cx="1611251" cy="1611251"/>
          </a:xfrm>
          <a:prstGeom prst="rect">
            <a:avLst/>
          </a:prstGeom>
        </p:spPr>
      </p:pic>
      <p:pic>
        <p:nvPicPr>
          <p:cNvPr id="3" name="Picture 2">
            <a:extLst>
              <a:ext uri="{FF2B5EF4-FFF2-40B4-BE49-F238E27FC236}">
                <a16:creationId xmlns:a16="http://schemas.microsoft.com/office/drawing/2014/main" id="{B5A9FF48-1268-40B2-A54F-55AB4D552117}"/>
              </a:ext>
            </a:extLst>
          </p:cNvPr>
          <p:cNvPicPr>
            <a:picLocks noChangeAspect="1"/>
          </p:cNvPicPr>
          <p:nvPr/>
        </p:nvPicPr>
        <p:blipFill>
          <a:blip r:embed="rId4"/>
          <a:stretch>
            <a:fillRect/>
          </a:stretch>
        </p:blipFill>
        <p:spPr>
          <a:xfrm>
            <a:off x="2655008" y="1103947"/>
            <a:ext cx="8620125" cy="5381625"/>
          </a:xfrm>
          <a:prstGeom prst="rect">
            <a:avLst/>
          </a:prstGeom>
        </p:spPr>
      </p:pic>
    </p:spTree>
    <p:extLst>
      <p:ext uri="{BB962C8B-B14F-4D97-AF65-F5344CB8AC3E}">
        <p14:creationId xmlns:p14="http://schemas.microsoft.com/office/powerpoint/2010/main" val="2570220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6"/>
          <p:cNvSpPr txBox="1">
            <a:spLocks noGrp="1"/>
          </p:cNvSpPr>
          <p:nvPr>
            <p:ph type="ctrTitle"/>
          </p:nvPr>
        </p:nvSpPr>
        <p:spPr>
          <a:xfrm>
            <a:off x="2393071" y="-474332"/>
            <a:ext cx="9144000" cy="1383021"/>
          </a:xfrm>
          <a:prstGeom prst="rect">
            <a:avLst/>
          </a:prstGeom>
          <a:noFill/>
          <a:ln>
            <a:noFill/>
          </a:ln>
        </p:spPr>
        <p:txBody>
          <a:bodyPr spcFirstLastPara="1" wrap="square" lIns="91425" tIns="45700" rIns="91425" bIns="45700" anchor="b" anchorCtr="0">
            <a:normAutofit/>
          </a:bodyPr>
          <a:lstStyle/>
          <a:p>
            <a:pPr>
              <a:buSzPts val="4000"/>
            </a:pPr>
            <a:r>
              <a:rPr lang="en-US" sz="4000" b="1" dirty="0">
                <a:latin typeface="Calibri"/>
                <a:ea typeface="Calibri"/>
                <a:cs typeface="Calibri"/>
                <a:sym typeface="Calibri"/>
              </a:rPr>
              <a:t>Content and Sequence – Year 2</a:t>
            </a:r>
            <a:endParaRPr lang="en-US" sz="4000" dirty="0">
              <a:latin typeface="Calibri"/>
              <a:ea typeface="Calibri"/>
              <a:cs typeface="Calibri"/>
            </a:endParaRPr>
          </a:p>
        </p:txBody>
      </p:sp>
      <p:sp>
        <p:nvSpPr>
          <p:cNvPr id="12" name="Google Shape;88;p1">
            <a:extLst>
              <a:ext uri="{FF2B5EF4-FFF2-40B4-BE49-F238E27FC236}">
                <a16:creationId xmlns:a16="http://schemas.microsoft.com/office/drawing/2014/main" id="{3AEA66AE-EC09-41B7-AE59-9719BBC2F568}"/>
              </a:ext>
            </a:extLst>
          </p:cNvPr>
          <p:cNvSpPr txBox="1"/>
          <p:nvPr/>
        </p:nvSpPr>
        <p:spPr>
          <a:xfrm rot="-5400000">
            <a:off x="-545624" y="2831465"/>
            <a:ext cx="325532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800" b="1" i="0" u="none" strike="noStrike" cap="none">
                <a:solidFill>
                  <a:schemeClr val="lt1"/>
                </a:solidFill>
                <a:latin typeface="Calibri"/>
                <a:ea typeface="Calibri"/>
                <a:cs typeface="Calibri"/>
                <a:sym typeface="Calibri"/>
              </a:rPr>
              <a:t>Intent</a:t>
            </a:r>
            <a:endParaRPr sz="8800" b="1">
              <a:solidFill>
                <a:schemeClr val="lt1"/>
              </a:solidFill>
              <a:latin typeface="Calibri"/>
              <a:ea typeface="Calibri"/>
              <a:cs typeface="Calibri"/>
              <a:sym typeface="Calibri"/>
            </a:endParaRPr>
          </a:p>
        </p:txBody>
      </p:sp>
      <p:sp>
        <p:nvSpPr>
          <p:cNvPr id="13" name="Google Shape;86;p1">
            <a:extLst>
              <a:ext uri="{FF2B5EF4-FFF2-40B4-BE49-F238E27FC236}">
                <a16:creationId xmlns:a16="http://schemas.microsoft.com/office/drawing/2014/main" id="{0127EBD8-2A06-459D-8307-E2C31CE357EE}"/>
              </a:ext>
            </a:extLst>
          </p:cNvPr>
          <p:cNvSpPr/>
          <p:nvPr/>
        </p:nvSpPr>
        <p:spPr>
          <a:xfrm>
            <a:off x="0" y="0"/>
            <a:ext cx="2152357" cy="6858000"/>
          </a:xfrm>
          <a:prstGeom prst="rect">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4" name="Google Shape;88;p1">
            <a:extLst>
              <a:ext uri="{FF2B5EF4-FFF2-40B4-BE49-F238E27FC236}">
                <a16:creationId xmlns:a16="http://schemas.microsoft.com/office/drawing/2014/main" id="{3D89961A-7F94-42D8-BCD8-F7E4498907E5}"/>
              </a:ext>
            </a:extLst>
          </p:cNvPr>
          <p:cNvSpPr txBox="1"/>
          <p:nvPr/>
        </p:nvSpPr>
        <p:spPr>
          <a:xfrm rot="-5400000">
            <a:off x="-545624" y="2831465"/>
            <a:ext cx="325532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800" b="1" i="0" u="none" strike="noStrike" cap="none">
                <a:solidFill>
                  <a:schemeClr val="lt1"/>
                </a:solidFill>
                <a:latin typeface="Calibri"/>
                <a:ea typeface="Calibri"/>
                <a:cs typeface="Calibri"/>
                <a:sym typeface="Calibri"/>
              </a:rPr>
              <a:t>Intent</a:t>
            </a:r>
            <a:endParaRPr sz="8800" b="1">
              <a:solidFill>
                <a:schemeClr val="lt1"/>
              </a:solidFill>
              <a:latin typeface="Calibri"/>
              <a:ea typeface="Calibri"/>
              <a:cs typeface="Calibri"/>
              <a:sym typeface="Calibri"/>
            </a:endParaRPr>
          </a:p>
        </p:txBody>
      </p:sp>
      <p:pic>
        <p:nvPicPr>
          <p:cNvPr id="15" name="Picture 14">
            <a:extLst>
              <a:ext uri="{FF2B5EF4-FFF2-40B4-BE49-F238E27FC236}">
                <a16:creationId xmlns:a16="http://schemas.microsoft.com/office/drawing/2014/main" id="{9E2DC3A8-5CAF-4CF6-921C-E4B58882A308}"/>
              </a:ext>
            </a:extLst>
          </p:cNvPr>
          <p:cNvPicPr>
            <a:picLocks noChangeAspect="1"/>
          </p:cNvPicPr>
          <p:nvPr/>
        </p:nvPicPr>
        <p:blipFill>
          <a:blip r:embed="rId3"/>
          <a:stretch>
            <a:fillRect/>
          </a:stretch>
        </p:blipFill>
        <p:spPr>
          <a:xfrm>
            <a:off x="202811" y="189414"/>
            <a:ext cx="1737662" cy="1737662"/>
          </a:xfrm>
          <a:prstGeom prst="rect">
            <a:avLst/>
          </a:prstGeom>
        </p:spPr>
      </p:pic>
      <p:pic>
        <p:nvPicPr>
          <p:cNvPr id="3" name="Picture 2">
            <a:extLst>
              <a:ext uri="{FF2B5EF4-FFF2-40B4-BE49-F238E27FC236}">
                <a16:creationId xmlns:a16="http://schemas.microsoft.com/office/drawing/2014/main" id="{59A5814B-AED8-42C8-8AA1-1C9BF86B73CC}"/>
              </a:ext>
            </a:extLst>
          </p:cNvPr>
          <p:cNvPicPr>
            <a:picLocks noChangeAspect="1"/>
          </p:cNvPicPr>
          <p:nvPr/>
        </p:nvPicPr>
        <p:blipFill>
          <a:blip r:embed="rId4"/>
          <a:stretch>
            <a:fillRect/>
          </a:stretch>
        </p:blipFill>
        <p:spPr>
          <a:xfrm>
            <a:off x="2645483" y="908688"/>
            <a:ext cx="9071479" cy="5660923"/>
          </a:xfrm>
          <a:prstGeom prst="rect">
            <a:avLst/>
          </a:prstGeom>
        </p:spPr>
      </p:pic>
    </p:spTree>
    <p:extLst>
      <p:ext uri="{BB962C8B-B14F-4D97-AF65-F5344CB8AC3E}">
        <p14:creationId xmlns:p14="http://schemas.microsoft.com/office/powerpoint/2010/main" val="30173082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6"/>
          <p:cNvSpPr txBox="1">
            <a:spLocks noGrp="1"/>
          </p:cNvSpPr>
          <p:nvPr>
            <p:ph type="ctrTitle"/>
          </p:nvPr>
        </p:nvSpPr>
        <p:spPr>
          <a:xfrm>
            <a:off x="2565896" y="351481"/>
            <a:ext cx="9144000" cy="1383021"/>
          </a:xfrm>
          <a:prstGeom prst="rect">
            <a:avLst/>
          </a:prstGeom>
          <a:noFill/>
          <a:ln>
            <a:noFill/>
          </a:ln>
        </p:spPr>
        <p:txBody>
          <a:bodyPr spcFirstLastPara="1" wrap="square" lIns="91425" tIns="45700" rIns="91425" bIns="45700" anchor="b" anchorCtr="0">
            <a:normAutofit fontScale="90000"/>
          </a:bodyPr>
          <a:lstStyle/>
          <a:p>
            <a:pPr algn="l">
              <a:buSzPts val="4000"/>
            </a:pPr>
            <a:r>
              <a:rPr lang="en-US" sz="3000" b="1" dirty="0">
                <a:latin typeface="Calibri"/>
                <a:ea typeface="Calibri"/>
                <a:cs typeface="Calibri"/>
                <a:sym typeface="Calibri"/>
              </a:rPr>
              <a:t>Content and Sequence – Year 3</a:t>
            </a:r>
            <a:br>
              <a:rPr lang="en-US" sz="3000" b="1" dirty="0">
                <a:latin typeface="Calibri"/>
                <a:ea typeface="Calibri"/>
                <a:cs typeface="Calibri"/>
                <a:sym typeface="Calibri"/>
              </a:rPr>
            </a:br>
            <a:r>
              <a:rPr lang="en-US" sz="3000" dirty="0">
                <a:latin typeface="Calibri"/>
                <a:ea typeface="Calibri"/>
                <a:cs typeface="Calibri"/>
                <a:sym typeface="Calibri"/>
              </a:rPr>
              <a:t>In Key Stage 2, the White Rose Hub </a:t>
            </a:r>
            <a:r>
              <a:rPr lang="en-US" sz="3000" dirty="0" err="1">
                <a:latin typeface="Calibri"/>
                <a:ea typeface="Calibri"/>
                <a:cs typeface="Calibri"/>
                <a:sym typeface="Calibri"/>
              </a:rPr>
              <a:t>Programme</a:t>
            </a:r>
            <a:r>
              <a:rPr lang="en-US" sz="3000" dirty="0">
                <a:latin typeface="Calibri"/>
                <a:ea typeface="Calibri"/>
                <a:cs typeface="Calibri"/>
                <a:sym typeface="Calibri"/>
              </a:rPr>
              <a:t> is used for the children to develop depth and mastery in their Mathematical understanding. </a:t>
            </a:r>
            <a:endParaRPr lang="en-US" sz="3000" dirty="0">
              <a:latin typeface="Calibri"/>
              <a:ea typeface="Calibri"/>
              <a:cs typeface="Calibri"/>
            </a:endParaRPr>
          </a:p>
        </p:txBody>
      </p:sp>
      <p:sp>
        <p:nvSpPr>
          <p:cNvPr id="8" name="Google Shape;88;p1">
            <a:extLst>
              <a:ext uri="{FF2B5EF4-FFF2-40B4-BE49-F238E27FC236}">
                <a16:creationId xmlns:a16="http://schemas.microsoft.com/office/drawing/2014/main" id="{0A16C3CA-8DA1-4581-B5BF-A74D9B4C5467}"/>
              </a:ext>
            </a:extLst>
          </p:cNvPr>
          <p:cNvSpPr txBox="1"/>
          <p:nvPr/>
        </p:nvSpPr>
        <p:spPr>
          <a:xfrm rot="-5400000">
            <a:off x="-545624" y="2831465"/>
            <a:ext cx="325532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800" b="1" i="0" u="none" strike="noStrike" cap="none">
                <a:solidFill>
                  <a:schemeClr val="lt1"/>
                </a:solidFill>
                <a:latin typeface="Calibri"/>
                <a:ea typeface="Calibri"/>
                <a:cs typeface="Calibri"/>
                <a:sym typeface="Calibri"/>
              </a:rPr>
              <a:t>Intent</a:t>
            </a:r>
            <a:endParaRPr sz="8800" b="1">
              <a:solidFill>
                <a:schemeClr val="lt1"/>
              </a:solidFill>
              <a:latin typeface="Calibri"/>
              <a:ea typeface="Calibri"/>
              <a:cs typeface="Calibri"/>
              <a:sym typeface="Calibri"/>
            </a:endParaRPr>
          </a:p>
        </p:txBody>
      </p:sp>
      <p:sp>
        <p:nvSpPr>
          <p:cNvPr id="9" name="Google Shape;86;p1">
            <a:extLst>
              <a:ext uri="{FF2B5EF4-FFF2-40B4-BE49-F238E27FC236}">
                <a16:creationId xmlns:a16="http://schemas.microsoft.com/office/drawing/2014/main" id="{7F9B0B44-DF9B-4D39-9D12-D3C4382524C7}"/>
              </a:ext>
            </a:extLst>
          </p:cNvPr>
          <p:cNvSpPr/>
          <p:nvPr/>
        </p:nvSpPr>
        <p:spPr>
          <a:xfrm>
            <a:off x="0" y="0"/>
            <a:ext cx="2152357" cy="6858000"/>
          </a:xfrm>
          <a:prstGeom prst="rect">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3" name="Google Shape;88;p1">
            <a:extLst>
              <a:ext uri="{FF2B5EF4-FFF2-40B4-BE49-F238E27FC236}">
                <a16:creationId xmlns:a16="http://schemas.microsoft.com/office/drawing/2014/main" id="{7B4AA32E-13E3-483D-8FB1-D1B8375AC630}"/>
              </a:ext>
            </a:extLst>
          </p:cNvPr>
          <p:cNvSpPr txBox="1"/>
          <p:nvPr/>
        </p:nvSpPr>
        <p:spPr>
          <a:xfrm rot="-5400000">
            <a:off x="-545624" y="2831465"/>
            <a:ext cx="325532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800" b="1" i="0" u="none" strike="noStrike" cap="none">
                <a:solidFill>
                  <a:schemeClr val="lt1"/>
                </a:solidFill>
                <a:latin typeface="Calibri"/>
                <a:ea typeface="Calibri"/>
                <a:cs typeface="Calibri"/>
                <a:sym typeface="Calibri"/>
              </a:rPr>
              <a:t>Intent</a:t>
            </a:r>
            <a:endParaRPr sz="8800" b="1">
              <a:solidFill>
                <a:schemeClr val="lt1"/>
              </a:solidFill>
              <a:latin typeface="Calibri"/>
              <a:ea typeface="Calibri"/>
              <a:cs typeface="Calibri"/>
              <a:sym typeface="Calibri"/>
            </a:endParaRPr>
          </a:p>
        </p:txBody>
      </p:sp>
      <p:pic>
        <p:nvPicPr>
          <p:cNvPr id="14" name="Picture 13">
            <a:extLst>
              <a:ext uri="{FF2B5EF4-FFF2-40B4-BE49-F238E27FC236}">
                <a16:creationId xmlns:a16="http://schemas.microsoft.com/office/drawing/2014/main" id="{8F14A5DC-F89C-489E-BA1D-379EB9C7AEB5}"/>
              </a:ext>
            </a:extLst>
          </p:cNvPr>
          <p:cNvPicPr>
            <a:picLocks noChangeAspect="1"/>
          </p:cNvPicPr>
          <p:nvPr/>
        </p:nvPicPr>
        <p:blipFill>
          <a:blip r:embed="rId3"/>
          <a:stretch>
            <a:fillRect/>
          </a:stretch>
        </p:blipFill>
        <p:spPr>
          <a:xfrm>
            <a:off x="202811" y="189414"/>
            <a:ext cx="1737662" cy="1737662"/>
          </a:xfrm>
          <a:prstGeom prst="rect">
            <a:avLst/>
          </a:prstGeom>
        </p:spPr>
      </p:pic>
      <p:pic>
        <p:nvPicPr>
          <p:cNvPr id="3" name="Picture 2">
            <a:extLst>
              <a:ext uri="{FF2B5EF4-FFF2-40B4-BE49-F238E27FC236}">
                <a16:creationId xmlns:a16="http://schemas.microsoft.com/office/drawing/2014/main" id="{EC172A5D-4CBC-4A32-9633-A205397866B9}"/>
              </a:ext>
            </a:extLst>
          </p:cNvPr>
          <p:cNvPicPr>
            <a:picLocks noChangeAspect="1"/>
          </p:cNvPicPr>
          <p:nvPr/>
        </p:nvPicPr>
        <p:blipFill>
          <a:blip r:embed="rId4"/>
          <a:stretch>
            <a:fillRect/>
          </a:stretch>
        </p:blipFill>
        <p:spPr>
          <a:xfrm>
            <a:off x="2985135" y="1734502"/>
            <a:ext cx="7867650" cy="4943475"/>
          </a:xfrm>
          <a:prstGeom prst="rect">
            <a:avLst/>
          </a:prstGeom>
        </p:spPr>
      </p:pic>
    </p:spTree>
    <p:extLst>
      <p:ext uri="{BB962C8B-B14F-4D97-AF65-F5344CB8AC3E}">
        <p14:creationId xmlns:p14="http://schemas.microsoft.com/office/powerpoint/2010/main" val="876611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6"/>
          <p:cNvSpPr txBox="1">
            <a:spLocks noGrp="1"/>
          </p:cNvSpPr>
          <p:nvPr>
            <p:ph type="ctrTitle"/>
          </p:nvPr>
        </p:nvSpPr>
        <p:spPr>
          <a:xfrm>
            <a:off x="2355168" y="189414"/>
            <a:ext cx="9144000" cy="1383021"/>
          </a:xfrm>
          <a:prstGeom prst="rect">
            <a:avLst/>
          </a:prstGeom>
          <a:noFill/>
          <a:ln>
            <a:noFill/>
          </a:ln>
        </p:spPr>
        <p:txBody>
          <a:bodyPr spcFirstLastPara="1" wrap="square" lIns="91425" tIns="45700" rIns="91425" bIns="45700" anchor="b" anchorCtr="0">
            <a:normAutofit/>
          </a:bodyPr>
          <a:lstStyle/>
          <a:p>
            <a:pPr algn="l">
              <a:buSzPts val="4000"/>
            </a:pPr>
            <a:r>
              <a:rPr lang="en-US" sz="3000" b="1" dirty="0">
                <a:latin typeface="Calibri"/>
                <a:ea typeface="Calibri"/>
                <a:cs typeface="Calibri"/>
                <a:sym typeface="Calibri"/>
              </a:rPr>
              <a:t>Content and Sequence – Year 4</a:t>
            </a:r>
            <a:br>
              <a:rPr lang="en-US" sz="3000" b="1" dirty="0">
                <a:latin typeface="Calibri"/>
                <a:ea typeface="Calibri"/>
                <a:cs typeface="Calibri"/>
                <a:sym typeface="Calibri"/>
              </a:rPr>
            </a:br>
            <a:endParaRPr lang="en-US" sz="3000" dirty="0">
              <a:latin typeface="Calibri"/>
              <a:ea typeface="Calibri"/>
              <a:cs typeface="Calibri"/>
            </a:endParaRPr>
          </a:p>
        </p:txBody>
      </p:sp>
      <p:sp>
        <p:nvSpPr>
          <p:cNvPr id="8" name="Google Shape;88;p1">
            <a:extLst>
              <a:ext uri="{FF2B5EF4-FFF2-40B4-BE49-F238E27FC236}">
                <a16:creationId xmlns:a16="http://schemas.microsoft.com/office/drawing/2014/main" id="{0A16C3CA-8DA1-4581-B5BF-A74D9B4C5467}"/>
              </a:ext>
            </a:extLst>
          </p:cNvPr>
          <p:cNvSpPr txBox="1"/>
          <p:nvPr/>
        </p:nvSpPr>
        <p:spPr>
          <a:xfrm rot="-5400000">
            <a:off x="-545624" y="2831465"/>
            <a:ext cx="325532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800" b="1" i="0" u="none" strike="noStrike" cap="none">
                <a:solidFill>
                  <a:schemeClr val="lt1"/>
                </a:solidFill>
                <a:latin typeface="Calibri"/>
                <a:ea typeface="Calibri"/>
                <a:cs typeface="Calibri"/>
                <a:sym typeface="Calibri"/>
              </a:rPr>
              <a:t>Intent</a:t>
            </a:r>
            <a:endParaRPr sz="8800" b="1">
              <a:solidFill>
                <a:schemeClr val="lt1"/>
              </a:solidFill>
              <a:latin typeface="Calibri"/>
              <a:ea typeface="Calibri"/>
              <a:cs typeface="Calibri"/>
              <a:sym typeface="Calibri"/>
            </a:endParaRPr>
          </a:p>
        </p:txBody>
      </p:sp>
      <p:sp>
        <p:nvSpPr>
          <p:cNvPr id="9" name="Google Shape;86;p1">
            <a:extLst>
              <a:ext uri="{FF2B5EF4-FFF2-40B4-BE49-F238E27FC236}">
                <a16:creationId xmlns:a16="http://schemas.microsoft.com/office/drawing/2014/main" id="{7F9B0B44-DF9B-4D39-9D12-D3C4382524C7}"/>
              </a:ext>
            </a:extLst>
          </p:cNvPr>
          <p:cNvSpPr/>
          <p:nvPr/>
        </p:nvSpPr>
        <p:spPr>
          <a:xfrm>
            <a:off x="0" y="0"/>
            <a:ext cx="2152357" cy="6858000"/>
          </a:xfrm>
          <a:prstGeom prst="rect">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3" name="Google Shape;88;p1">
            <a:extLst>
              <a:ext uri="{FF2B5EF4-FFF2-40B4-BE49-F238E27FC236}">
                <a16:creationId xmlns:a16="http://schemas.microsoft.com/office/drawing/2014/main" id="{7B4AA32E-13E3-483D-8FB1-D1B8375AC630}"/>
              </a:ext>
            </a:extLst>
          </p:cNvPr>
          <p:cNvSpPr txBox="1"/>
          <p:nvPr/>
        </p:nvSpPr>
        <p:spPr>
          <a:xfrm rot="-5400000">
            <a:off x="-545624" y="2831465"/>
            <a:ext cx="325532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800" b="1" i="0" u="none" strike="noStrike" cap="none">
                <a:solidFill>
                  <a:schemeClr val="lt1"/>
                </a:solidFill>
                <a:latin typeface="Calibri"/>
                <a:ea typeface="Calibri"/>
                <a:cs typeface="Calibri"/>
                <a:sym typeface="Calibri"/>
              </a:rPr>
              <a:t>Intent</a:t>
            </a:r>
            <a:endParaRPr sz="8800" b="1">
              <a:solidFill>
                <a:schemeClr val="lt1"/>
              </a:solidFill>
              <a:latin typeface="Calibri"/>
              <a:ea typeface="Calibri"/>
              <a:cs typeface="Calibri"/>
              <a:sym typeface="Calibri"/>
            </a:endParaRPr>
          </a:p>
        </p:txBody>
      </p:sp>
      <p:pic>
        <p:nvPicPr>
          <p:cNvPr id="14" name="Picture 13">
            <a:extLst>
              <a:ext uri="{FF2B5EF4-FFF2-40B4-BE49-F238E27FC236}">
                <a16:creationId xmlns:a16="http://schemas.microsoft.com/office/drawing/2014/main" id="{8F14A5DC-F89C-489E-BA1D-379EB9C7AEB5}"/>
              </a:ext>
            </a:extLst>
          </p:cNvPr>
          <p:cNvPicPr>
            <a:picLocks noChangeAspect="1"/>
          </p:cNvPicPr>
          <p:nvPr/>
        </p:nvPicPr>
        <p:blipFill>
          <a:blip r:embed="rId3"/>
          <a:stretch>
            <a:fillRect/>
          </a:stretch>
        </p:blipFill>
        <p:spPr>
          <a:xfrm>
            <a:off x="202811" y="189414"/>
            <a:ext cx="1737662" cy="1737662"/>
          </a:xfrm>
          <a:prstGeom prst="rect">
            <a:avLst/>
          </a:prstGeom>
        </p:spPr>
      </p:pic>
      <p:pic>
        <p:nvPicPr>
          <p:cNvPr id="2" name="Picture 1">
            <a:extLst>
              <a:ext uri="{FF2B5EF4-FFF2-40B4-BE49-F238E27FC236}">
                <a16:creationId xmlns:a16="http://schemas.microsoft.com/office/drawing/2014/main" id="{37B5DA4A-BC65-4DBC-B632-12693B3ECD81}"/>
              </a:ext>
            </a:extLst>
          </p:cNvPr>
          <p:cNvPicPr>
            <a:picLocks noChangeAspect="1"/>
          </p:cNvPicPr>
          <p:nvPr/>
        </p:nvPicPr>
        <p:blipFill>
          <a:blip r:embed="rId4"/>
          <a:stretch>
            <a:fillRect/>
          </a:stretch>
        </p:blipFill>
        <p:spPr>
          <a:xfrm>
            <a:off x="3017155" y="1572435"/>
            <a:ext cx="7820025" cy="4876800"/>
          </a:xfrm>
          <a:prstGeom prst="rect">
            <a:avLst/>
          </a:prstGeom>
        </p:spPr>
      </p:pic>
    </p:spTree>
    <p:extLst>
      <p:ext uri="{BB962C8B-B14F-4D97-AF65-F5344CB8AC3E}">
        <p14:creationId xmlns:p14="http://schemas.microsoft.com/office/powerpoint/2010/main" val="900219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6"/>
          <p:cNvSpPr txBox="1">
            <a:spLocks noGrp="1"/>
          </p:cNvSpPr>
          <p:nvPr>
            <p:ph type="ctrTitle"/>
          </p:nvPr>
        </p:nvSpPr>
        <p:spPr>
          <a:xfrm>
            <a:off x="2355168" y="189414"/>
            <a:ext cx="9144000" cy="1383021"/>
          </a:xfrm>
          <a:prstGeom prst="rect">
            <a:avLst/>
          </a:prstGeom>
          <a:noFill/>
          <a:ln>
            <a:noFill/>
          </a:ln>
        </p:spPr>
        <p:txBody>
          <a:bodyPr spcFirstLastPara="1" wrap="square" lIns="91425" tIns="45700" rIns="91425" bIns="45700" anchor="b" anchorCtr="0">
            <a:normAutofit/>
          </a:bodyPr>
          <a:lstStyle/>
          <a:p>
            <a:pPr algn="l">
              <a:buSzPts val="4000"/>
            </a:pPr>
            <a:r>
              <a:rPr lang="en-US" sz="3000" b="1" dirty="0">
                <a:latin typeface="Calibri"/>
                <a:ea typeface="Calibri"/>
                <a:cs typeface="Calibri"/>
                <a:sym typeface="Calibri"/>
              </a:rPr>
              <a:t>Content and Sequence – Year 5</a:t>
            </a:r>
            <a:br>
              <a:rPr lang="en-US" sz="3000" b="1" dirty="0">
                <a:latin typeface="Calibri"/>
                <a:ea typeface="Calibri"/>
                <a:cs typeface="Calibri"/>
                <a:sym typeface="Calibri"/>
              </a:rPr>
            </a:br>
            <a:endParaRPr lang="en-US" sz="3000" dirty="0">
              <a:latin typeface="Calibri"/>
              <a:ea typeface="Calibri"/>
              <a:cs typeface="Calibri"/>
            </a:endParaRPr>
          </a:p>
        </p:txBody>
      </p:sp>
      <p:sp>
        <p:nvSpPr>
          <p:cNvPr id="8" name="Google Shape;88;p1">
            <a:extLst>
              <a:ext uri="{FF2B5EF4-FFF2-40B4-BE49-F238E27FC236}">
                <a16:creationId xmlns:a16="http://schemas.microsoft.com/office/drawing/2014/main" id="{0A16C3CA-8DA1-4581-B5BF-A74D9B4C5467}"/>
              </a:ext>
            </a:extLst>
          </p:cNvPr>
          <p:cNvSpPr txBox="1"/>
          <p:nvPr/>
        </p:nvSpPr>
        <p:spPr>
          <a:xfrm rot="-5400000">
            <a:off x="-545624" y="2831465"/>
            <a:ext cx="325532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800" b="1" i="0" u="none" strike="noStrike" cap="none">
                <a:solidFill>
                  <a:schemeClr val="lt1"/>
                </a:solidFill>
                <a:latin typeface="Calibri"/>
                <a:ea typeface="Calibri"/>
                <a:cs typeface="Calibri"/>
                <a:sym typeface="Calibri"/>
              </a:rPr>
              <a:t>Intent</a:t>
            </a:r>
            <a:endParaRPr sz="8800" b="1">
              <a:solidFill>
                <a:schemeClr val="lt1"/>
              </a:solidFill>
              <a:latin typeface="Calibri"/>
              <a:ea typeface="Calibri"/>
              <a:cs typeface="Calibri"/>
              <a:sym typeface="Calibri"/>
            </a:endParaRPr>
          </a:p>
        </p:txBody>
      </p:sp>
      <p:sp>
        <p:nvSpPr>
          <p:cNvPr id="9" name="Google Shape;86;p1">
            <a:extLst>
              <a:ext uri="{FF2B5EF4-FFF2-40B4-BE49-F238E27FC236}">
                <a16:creationId xmlns:a16="http://schemas.microsoft.com/office/drawing/2014/main" id="{7F9B0B44-DF9B-4D39-9D12-D3C4382524C7}"/>
              </a:ext>
            </a:extLst>
          </p:cNvPr>
          <p:cNvSpPr/>
          <p:nvPr/>
        </p:nvSpPr>
        <p:spPr>
          <a:xfrm>
            <a:off x="0" y="0"/>
            <a:ext cx="2152357" cy="6858000"/>
          </a:xfrm>
          <a:prstGeom prst="rect">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3" name="Google Shape;88;p1">
            <a:extLst>
              <a:ext uri="{FF2B5EF4-FFF2-40B4-BE49-F238E27FC236}">
                <a16:creationId xmlns:a16="http://schemas.microsoft.com/office/drawing/2014/main" id="{7B4AA32E-13E3-483D-8FB1-D1B8375AC630}"/>
              </a:ext>
            </a:extLst>
          </p:cNvPr>
          <p:cNvSpPr txBox="1"/>
          <p:nvPr/>
        </p:nvSpPr>
        <p:spPr>
          <a:xfrm rot="-5400000">
            <a:off x="-545624" y="2831465"/>
            <a:ext cx="325532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800" b="1" i="0" u="none" strike="noStrike" cap="none">
                <a:solidFill>
                  <a:schemeClr val="lt1"/>
                </a:solidFill>
                <a:latin typeface="Calibri"/>
                <a:ea typeface="Calibri"/>
                <a:cs typeface="Calibri"/>
                <a:sym typeface="Calibri"/>
              </a:rPr>
              <a:t>Intent</a:t>
            </a:r>
            <a:endParaRPr sz="8800" b="1">
              <a:solidFill>
                <a:schemeClr val="lt1"/>
              </a:solidFill>
              <a:latin typeface="Calibri"/>
              <a:ea typeface="Calibri"/>
              <a:cs typeface="Calibri"/>
              <a:sym typeface="Calibri"/>
            </a:endParaRPr>
          </a:p>
        </p:txBody>
      </p:sp>
      <p:pic>
        <p:nvPicPr>
          <p:cNvPr id="14" name="Picture 13">
            <a:extLst>
              <a:ext uri="{FF2B5EF4-FFF2-40B4-BE49-F238E27FC236}">
                <a16:creationId xmlns:a16="http://schemas.microsoft.com/office/drawing/2014/main" id="{8F14A5DC-F89C-489E-BA1D-379EB9C7AEB5}"/>
              </a:ext>
            </a:extLst>
          </p:cNvPr>
          <p:cNvPicPr>
            <a:picLocks noChangeAspect="1"/>
          </p:cNvPicPr>
          <p:nvPr/>
        </p:nvPicPr>
        <p:blipFill>
          <a:blip r:embed="rId3"/>
          <a:stretch>
            <a:fillRect/>
          </a:stretch>
        </p:blipFill>
        <p:spPr>
          <a:xfrm>
            <a:off x="202811" y="189414"/>
            <a:ext cx="1737662" cy="1737662"/>
          </a:xfrm>
          <a:prstGeom prst="rect">
            <a:avLst/>
          </a:prstGeom>
        </p:spPr>
      </p:pic>
      <p:pic>
        <p:nvPicPr>
          <p:cNvPr id="3" name="Picture 2">
            <a:extLst>
              <a:ext uri="{FF2B5EF4-FFF2-40B4-BE49-F238E27FC236}">
                <a16:creationId xmlns:a16="http://schemas.microsoft.com/office/drawing/2014/main" id="{FD268953-12F4-41F1-916F-BD07C6BE18E6}"/>
              </a:ext>
            </a:extLst>
          </p:cNvPr>
          <p:cNvPicPr>
            <a:picLocks noChangeAspect="1"/>
          </p:cNvPicPr>
          <p:nvPr/>
        </p:nvPicPr>
        <p:blipFill>
          <a:blip r:embed="rId4"/>
          <a:stretch>
            <a:fillRect/>
          </a:stretch>
        </p:blipFill>
        <p:spPr>
          <a:xfrm>
            <a:off x="2367479" y="1248137"/>
            <a:ext cx="9334500" cy="1904267"/>
          </a:xfrm>
          <a:prstGeom prst="rect">
            <a:avLst/>
          </a:prstGeom>
        </p:spPr>
      </p:pic>
      <p:pic>
        <p:nvPicPr>
          <p:cNvPr id="4" name="Picture 3">
            <a:extLst>
              <a:ext uri="{FF2B5EF4-FFF2-40B4-BE49-F238E27FC236}">
                <a16:creationId xmlns:a16="http://schemas.microsoft.com/office/drawing/2014/main" id="{22F2401F-C7C9-4ACA-B170-C36D5AC05010}"/>
              </a:ext>
            </a:extLst>
          </p:cNvPr>
          <p:cNvPicPr>
            <a:picLocks noChangeAspect="1"/>
          </p:cNvPicPr>
          <p:nvPr/>
        </p:nvPicPr>
        <p:blipFill>
          <a:blip r:embed="rId5"/>
          <a:stretch>
            <a:fillRect/>
          </a:stretch>
        </p:blipFill>
        <p:spPr>
          <a:xfrm>
            <a:off x="2367479" y="3225871"/>
            <a:ext cx="9334500" cy="1584561"/>
          </a:xfrm>
          <a:prstGeom prst="rect">
            <a:avLst/>
          </a:prstGeom>
        </p:spPr>
      </p:pic>
      <p:pic>
        <p:nvPicPr>
          <p:cNvPr id="5" name="Picture 4">
            <a:extLst>
              <a:ext uri="{FF2B5EF4-FFF2-40B4-BE49-F238E27FC236}">
                <a16:creationId xmlns:a16="http://schemas.microsoft.com/office/drawing/2014/main" id="{B8FD4EBF-3D8C-4AD6-88D8-06F35A86488A}"/>
              </a:ext>
            </a:extLst>
          </p:cNvPr>
          <p:cNvPicPr>
            <a:picLocks noChangeAspect="1"/>
          </p:cNvPicPr>
          <p:nvPr/>
        </p:nvPicPr>
        <p:blipFill>
          <a:blip r:embed="rId6"/>
          <a:stretch>
            <a:fillRect/>
          </a:stretch>
        </p:blipFill>
        <p:spPr>
          <a:xfrm>
            <a:off x="2367479" y="4890681"/>
            <a:ext cx="9334501" cy="1555750"/>
          </a:xfrm>
          <a:prstGeom prst="rect">
            <a:avLst/>
          </a:prstGeom>
        </p:spPr>
      </p:pic>
    </p:spTree>
    <p:extLst>
      <p:ext uri="{BB962C8B-B14F-4D97-AF65-F5344CB8AC3E}">
        <p14:creationId xmlns:p14="http://schemas.microsoft.com/office/powerpoint/2010/main" val="946603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6"/>
          <p:cNvSpPr txBox="1">
            <a:spLocks noGrp="1"/>
          </p:cNvSpPr>
          <p:nvPr>
            <p:ph type="ctrTitle"/>
          </p:nvPr>
        </p:nvSpPr>
        <p:spPr>
          <a:xfrm>
            <a:off x="2355168" y="189414"/>
            <a:ext cx="9144000" cy="1383021"/>
          </a:xfrm>
          <a:prstGeom prst="rect">
            <a:avLst/>
          </a:prstGeom>
          <a:noFill/>
          <a:ln>
            <a:noFill/>
          </a:ln>
        </p:spPr>
        <p:txBody>
          <a:bodyPr spcFirstLastPara="1" wrap="square" lIns="91425" tIns="45700" rIns="91425" bIns="45700" anchor="b" anchorCtr="0">
            <a:normAutofit/>
          </a:bodyPr>
          <a:lstStyle/>
          <a:p>
            <a:pPr algn="l">
              <a:buSzPts val="4000"/>
            </a:pPr>
            <a:r>
              <a:rPr lang="en-US" sz="3000" b="1" dirty="0">
                <a:latin typeface="Calibri"/>
                <a:ea typeface="Calibri"/>
                <a:cs typeface="Calibri"/>
                <a:sym typeface="Calibri"/>
              </a:rPr>
              <a:t>Content and Sequence – Year 6</a:t>
            </a:r>
            <a:br>
              <a:rPr lang="en-US" sz="3000" b="1" dirty="0">
                <a:latin typeface="Calibri"/>
                <a:ea typeface="Calibri"/>
                <a:cs typeface="Calibri"/>
                <a:sym typeface="Calibri"/>
              </a:rPr>
            </a:br>
            <a:endParaRPr lang="en-US" sz="3000" dirty="0">
              <a:latin typeface="Calibri"/>
              <a:ea typeface="Calibri"/>
              <a:cs typeface="Calibri"/>
            </a:endParaRPr>
          </a:p>
        </p:txBody>
      </p:sp>
      <p:sp>
        <p:nvSpPr>
          <p:cNvPr id="8" name="Google Shape;88;p1">
            <a:extLst>
              <a:ext uri="{FF2B5EF4-FFF2-40B4-BE49-F238E27FC236}">
                <a16:creationId xmlns:a16="http://schemas.microsoft.com/office/drawing/2014/main" id="{0A16C3CA-8DA1-4581-B5BF-A74D9B4C5467}"/>
              </a:ext>
            </a:extLst>
          </p:cNvPr>
          <p:cNvSpPr txBox="1"/>
          <p:nvPr/>
        </p:nvSpPr>
        <p:spPr>
          <a:xfrm rot="-5400000">
            <a:off x="-545624" y="2831465"/>
            <a:ext cx="325532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800" b="1" i="0" u="none" strike="noStrike" cap="none">
                <a:solidFill>
                  <a:schemeClr val="lt1"/>
                </a:solidFill>
                <a:latin typeface="Calibri"/>
                <a:ea typeface="Calibri"/>
                <a:cs typeface="Calibri"/>
                <a:sym typeface="Calibri"/>
              </a:rPr>
              <a:t>Intent</a:t>
            </a:r>
            <a:endParaRPr sz="8800" b="1">
              <a:solidFill>
                <a:schemeClr val="lt1"/>
              </a:solidFill>
              <a:latin typeface="Calibri"/>
              <a:ea typeface="Calibri"/>
              <a:cs typeface="Calibri"/>
              <a:sym typeface="Calibri"/>
            </a:endParaRPr>
          </a:p>
        </p:txBody>
      </p:sp>
      <p:sp>
        <p:nvSpPr>
          <p:cNvPr id="9" name="Google Shape;86;p1">
            <a:extLst>
              <a:ext uri="{FF2B5EF4-FFF2-40B4-BE49-F238E27FC236}">
                <a16:creationId xmlns:a16="http://schemas.microsoft.com/office/drawing/2014/main" id="{7F9B0B44-DF9B-4D39-9D12-D3C4382524C7}"/>
              </a:ext>
            </a:extLst>
          </p:cNvPr>
          <p:cNvSpPr/>
          <p:nvPr/>
        </p:nvSpPr>
        <p:spPr>
          <a:xfrm>
            <a:off x="0" y="0"/>
            <a:ext cx="2152357" cy="6858000"/>
          </a:xfrm>
          <a:prstGeom prst="rect">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3" name="Google Shape;88;p1">
            <a:extLst>
              <a:ext uri="{FF2B5EF4-FFF2-40B4-BE49-F238E27FC236}">
                <a16:creationId xmlns:a16="http://schemas.microsoft.com/office/drawing/2014/main" id="{7B4AA32E-13E3-483D-8FB1-D1B8375AC630}"/>
              </a:ext>
            </a:extLst>
          </p:cNvPr>
          <p:cNvSpPr txBox="1"/>
          <p:nvPr/>
        </p:nvSpPr>
        <p:spPr>
          <a:xfrm rot="-5400000">
            <a:off x="-545624" y="2831465"/>
            <a:ext cx="325532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800" b="1" i="0" u="none" strike="noStrike" cap="none">
                <a:solidFill>
                  <a:schemeClr val="lt1"/>
                </a:solidFill>
                <a:latin typeface="Calibri"/>
                <a:ea typeface="Calibri"/>
                <a:cs typeface="Calibri"/>
                <a:sym typeface="Calibri"/>
              </a:rPr>
              <a:t>Intent</a:t>
            </a:r>
            <a:endParaRPr sz="8800" b="1">
              <a:solidFill>
                <a:schemeClr val="lt1"/>
              </a:solidFill>
              <a:latin typeface="Calibri"/>
              <a:ea typeface="Calibri"/>
              <a:cs typeface="Calibri"/>
              <a:sym typeface="Calibri"/>
            </a:endParaRPr>
          </a:p>
        </p:txBody>
      </p:sp>
      <p:pic>
        <p:nvPicPr>
          <p:cNvPr id="14" name="Picture 13">
            <a:extLst>
              <a:ext uri="{FF2B5EF4-FFF2-40B4-BE49-F238E27FC236}">
                <a16:creationId xmlns:a16="http://schemas.microsoft.com/office/drawing/2014/main" id="{8F14A5DC-F89C-489E-BA1D-379EB9C7AEB5}"/>
              </a:ext>
            </a:extLst>
          </p:cNvPr>
          <p:cNvPicPr>
            <a:picLocks noChangeAspect="1"/>
          </p:cNvPicPr>
          <p:nvPr/>
        </p:nvPicPr>
        <p:blipFill>
          <a:blip r:embed="rId3"/>
          <a:stretch>
            <a:fillRect/>
          </a:stretch>
        </p:blipFill>
        <p:spPr>
          <a:xfrm>
            <a:off x="202811" y="189414"/>
            <a:ext cx="1737662" cy="1737662"/>
          </a:xfrm>
          <a:prstGeom prst="rect">
            <a:avLst/>
          </a:prstGeom>
        </p:spPr>
      </p:pic>
      <p:pic>
        <p:nvPicPr>
          <p:cNvPr id="3" name="Picture 2">
            <a:extLst>
              <a:ext uri="{FF2B5EF4-FFF2-40B4-BE49-F238E27FC236}">
                <a16:creationId xmlns:a16="http://schemas.microsoft.com/office/drawing/2014/main" id="{909568F5-91F8-4357-B511-9C440AF3F3F1}"/>
              </a:ext>
            </a:extLst>
          </p:cNvPr>
          <p:cNvPicPr>
            <a:picLocks noChangeAspect="1"/>
          </p:cNvPicPr>
          <p:nvPr/>
        </p:nvPicPr>
        <p:blipFill>
          <a:blip r:embed="rId4"/>
          <a:stretch>
            <a:fillRect/>
          </a:stretch>
        </p:blipFill>
        <p:spPr>
          <a:xfrm>
            <a:off x="2319409" y="1333049"/>
            <a:ext cx="9669780" cy="1917542"/>
          </a:xfrm>
          <a:prstGeom prst="rect">
            <a:avLst/>
          </a:prstGeom>
        </p:spPr>
      </p:pic>
      <p:pic>
        <p:nvPicPr>
          <p:cNvPr id="4" name="Picture 3">
            <a:extLst>
              <a:ext uri="{FF2B5EF4-FFF2-40B4-BE49-F238E27FC236}">
                <a16:creationId xmlns:a16="http://schemas.microsoft.com/office/drawing/2014/main" id="{C78B9E12-B5B9-46DF-B5E0-F556031FFE79}"/>
              </a:ext>
            </a:extLst>
          </p:cNvPr>
          <p:cNvPicPr>
            <a:picLocks noChangeAspect="1"/>
          </p:cNvPicPr>
          <p:nvPr/>
        </p:nvPicPr>
        <p:blipFill>
          <a:blip r:embed="rId5"/>
          <a:stretch>
            <a:fillRect/>
          </a:stretch>
        </p:blipFill>
        <p:spPr>
          <a:xfrm>
            <a:off x="2355168" y="3429000"/>
            <a:ext cx="9524924" cy="1565439"/>
          </a:xfrm>
          <a:prstGeom prst="rect">
            <a:avLst/>
          </a:prstGeom>
        </p:spPr>
      </p:pic>
      <p:pic>
        <p:nvPicPr>
          <p:cNvPr id="5" name="Picture 4">
            <a:extLst>
              <a:ext uri="{FF2B5EF4-FFF2-40B4-BE49-F238E27FC236}">
                <a16:creationId xmlns:a16="http://schemas.microsoft.com/office/drawing/2014/main" id="{70FFCDF6-85C0-409D-8F56-B7764256E19E}"/>
              </a:ext>
            </a:extLst>
          </p:cNvPr>
          <p:cNvPicPr>
            <a:picLocks noChangeAspect="1"/>
          </p:cNvPicPr>
          <p:nvPr/>
        </p:nvPicPr>
        <p:blipFill>
          <a:blip r:embed="rId6"/>
          <a:stretch>
            <a:fillRect/>
          </a:stretch>
        </p:blipFill>
        <p:spPr>
          <a:xfrm>
            <a:off x="2355168" y="5080976"/>
            <a:ext cx="9144000" cy="1560147"/>
          </a:xfrm>
          <a:prstGeom prst="rect">
            <a:avLst/>
          </a:prstGeom>
        </p:spPr>
      </p:pic>
    </p:spTree>
    <p:extLst>
      <p:ext uri="{BB962C8B-B14F-4D97-AF65-F5344CB8AC3E}">
        <p14:creationId xmlns:p14="http://schemas.microsoft.com/office/powerpoint/2010/main" val="38333988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5" name="Google Shape;245;p15"/>
          <p:cNvSpPr txBox="1"/>
          <p:nvPr/>
        </p:nvSpPr>
        <p:spPr>
          <a:xfrm>
            <a:off x="2332505" y="618357"/>
            <a:ext cx="9172754" cy="3151786"/>
          </a:xfrm>
          <a:prstGeom prst="rect">
            <a:avLst/>
          </a:prstGeom>
          <a:noFill/>
          <a:ln>
            <a:noFill/>
          </a:ln>
        </p:spPr>
        <p:txBody>
          <a:bodyPr spcFirstLastPara="1" wrap="square" lIns="91425" tIns="45700" rIns="91425" bIns="45700" anchor="b" anchorCtr="0">
            <a:normAutofit fontScale="97500"/>
          </a:bodyPr>
          <a:lstStyle/>
          <a:p>
            <a:pPr algn="ctr">
              <a:lnSpc>
                <a:spcPct val="90000"/>
              </a:lnSpc>
            </a:pPr>
            <a:r>
              <a:rPr lang="en-US" sz="12000" b="1" dirty="0">
                <a:solidFill>
                  <a:schemeClr val="dk1"/>
                </a:solidFill>
                <a:latin typeface="Calibri"/>
                <a:ea typeface="Calibri"/>
                <a:cs typeface="Calibri"/>
                <a:sym typeface="Calibri"/>
              </a:rPr>
              <a:t>Mathematics</a:t>
            </a:r>
            <a:br>
              <a:rPr lang="en-US" sz="12000" b="1" dirty="0">
                <a:latin typeface="Calibri"/>
                <a:ea typeface="Calibri"/>
                <a:cs typeface="Calibri"/>
              </a:rPr>
            </a:br>
            <a:r>
              <a:rPr lang="en-US" sz="6600" b="1" dirty="0">
                <a:solidFill>
                  <a:schemeClr val="dk1"/>
                </a:solidFill>
                <a:latin typeface="Calibri"/>
                <a:ea typeface="Calibri"/>
                <a:cs typeface="Calibri"/>
                <a:sym typeface="Calibri"/>
              </a:rPr>
              <a:t>Implementation</a:t>
            </a:r>
            <a:endParaRPr lang="en-US" sz="6600" b="1" dirty="0">
              <a:solidFill>
                <a:schemeClr val="dk1"/>
              </a:solidFill>
              <a:latin typeface="Calibri"/>
              <a:ea typeface="Calibri"/>
              <a:cs typeface="Calibri"/>
            </a:endParaRPr>
          </a:p>
        </p:txBody>
      </p:sp>
      <p:sp>
        <p:nvSpPr>
          <p:cNvPr id="8" name="Google Shape;86;p1">
            <a:extLst>
              <a:ext uri="{FF2B5EF4-FFF2-40B4-BE49-F238E27FC236}">
                <a16:creationId xmlns:a16="http://schemas.microsoft.com/office/drawing/2014/main" id="{67182A32-80EE-4D4C-A6B0-02525D200177}"/>
              </a:ext>
            </a:extLst>
          </p:cNvPr>
          <p:cNvSpPr/>
          <p:nvPr/>
        </p:nvSpPr>
        <p:spPr>
          <a:xfrm>
            <a:off x="9295" y="0"/>
            <a:ext cx="2152357" cy="6858000"/>
          </a:xfrm>
          <a:prstGeom prst="rect">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 name="Google Shape;88;p1">
            <a:extLst>
              <a:ext uri="{FF2B5EF4-FFF2-40B4-BE49-F238E27FC236}">
                <a16:creationId xmlns:a16="http://schemas.microsoft.com/office/drawing/2014/main" id="{8CFFBD99-CF48-4A97-B488-92165E9A8A6F}"/>
              </a:ext>
            </a:extLst>
          </p:cNvPr>
          <p:cNvSpPr txBox="1"/>
          <p:nvPr/>
        </p:nvSpPr>
        <p:spPr>
          <a:xfrm rot="-5400000">
            <a:off x="-445250" y="3365715"/>
            <a:ext cx="3255328"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0" u="none" strike="noStrike" cap="none" dirty="0">
                <a:solidFill>
                  <a:schemeClr val="lt1"/>
                </a:solidFill>
                <a:latin typeface="Calibri"/>
                <a:ea typeface="Calibri"/>
                <a:cs typeface="Calibri"/>
                <a:sym typeface="Calibri"/>
              </a:rPr>
              <a:t>Implementation</a:t>
            </a:r>
            <a:endParaRPr sz="3600" b="1" dirty="0">
              <a:solidFill>
                <a:schemeClr val="lt1"/>
              </a:solidFill>
              <a:latin typeface="Calibri"/>
              <a:ea typeface="Calibri"/>
              <a:cs typeface="Calibri"/>
              <a:sym typeface="Calibri"/>
            </a:endParaRPr>
          </a:p>
        </p:txBody>
      </p:sp>
      <p:pic>
        <p:nvPicPr>
          <p:cNvPr id="7" name="Picture 6">
            <a:extLst>
              <a:ext uri="{FF2B5EF4-FFF2-40B4-BE49-F238E27FC236}">
                <a16:creationId xmlns:a16="http://schemas.microsoft.com/office/drawing/2014/main" id="{E61F476C-A656-4256-BC5A-EB070F5AEB06}"/>
              </a:ext>
            </a:extLst>
          </p:cNvPr>
          <p:cNvPicPr>
            <a:picLocks noChangeAspect="1"/>
          </p:cNvPicPr>
          <p:nvPr/>
        </p:nvPicPr>
        <p:blipFill>
          <a:blip r:embed="rId3"/>
          <a:stretch>
            <a:fillRect/>
          </a:stretch>
        </p:blipFill>
        <p:spPr>
          <a:xfrm>
            <a:off x="202811" y="189414"/>
            <a:ext cx="1737662" cy="1737662"/>
          </a:xfrm>
          <a:prstGeom prst="rect">
            <a:avLst/>
          </a:prstGeom>
        </p:spPr>
      </p:pic>
      <p:pic>
        <p:nvPicPr>
          <p:cNvPr id="6" name="Picture 5">
            <a:extLst>
              <a:ext uri="{FF2B5EF4-FFF2-40B4-BE49-F238E27FC236}">
                <a16:creationId xmlns:a16="http://schemas.microsoft.com/office/drawing/2014/main" id="{53B782AC-4B42-40B5-8D36-D93B3E444C02}"/>
              </a:ext>
            </a:extLst>
          </p:cNvPr>
          <p:cNvPicPr>
            <a:picLocks noChangeAspect="1"/>
          </p:cNvPicPr>
          <p:nvPr/>
        </p:nvPicPr>
        <p:blipFill>
          <a:blip r:embed="rId4"/>
          <a:stretch>
            <a:fillRect/>
          </a:stretch>
        </p:blipFill>
        <p:spPr>
          <a:xfrm>
            <a:off x="5897994" y="4121406"/>
            <a:ext cx="2475191" cy="199356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 name="Rectangle 1">
            <a:extLst>
              <a:ext uri="{FF2B5EF4-FFF2-40B4-BE49-F238E27FC236}">
                <a16:creationId xmlns:a16="http://schemas.microsoft.com/office/drawing/2014/main" id="{1A170186-88E1-408C-AAE6-48F2472C21F5}"/>
              </a:ext>
            </a:extLst>
          </p:cNvPr>
          <p:cNvSpPr/>
          <p:nvPr/>
        </p:nvSpPr>
        <p:spPr>
          <a:xfrm>
            <a:off x="2375191" y="0"/>
            <a:ext cx="9613998" cy="6905224"/>
          </a:xfrm>
          <a:prstGeom prst="rect">
            <a:avLst/>
          </a:prstGeom>
        </p:spPr>
        <p:txBody>
          <a:bodyPr wrap="square" lIns="91440" tIns="45720" rIns="91440" bIns="45720" anchor="t">
            <a:spAutoFit/>
          </a:bodyPr>
          <a:lstStyle/>
          <a:p>
            <a:r>
              <a:rPr lang="en-GB" sz="3200" b="1" dirty="0">
                <a:latin typeface="Calibri"/>
                <a:cs typeface="Calibri"/>
              </a:rPr>
              <a:t>How is the Mathematical curriculum implemented?</a:t>
            </a:r>
          </a:p>
          <a:p>
            <a:endParaRPr lang="en-GB" sz="2000" b="1" dirty="0">
              <a:latin typeface="Calibri"/>
              <a:cs typeface="Calibri"/>
            </a:endParaRPr>
          </a:p>
          <a:p>
            <a:pPr>
              <a:lnSpc>
                <a:spcPct val="107000"/>
              </a:lnSpc>
              <a:spcAft>
                <a:spcPts val="800"/>
              </a:spcAft>
            </a:pPr>
            <a:r>
              <a:rPr lang="en-GB" sz="2400" dirty="0">
                <a:latin typeface="Calibri"/>
                <a:ea typeface="Calibri"/>
                <a:cs typeface="Times New Roman"/>
              </a:rPr>
              <a:t>At Wickhambrook, we follow the White Rose Hub scheme following a mastery approach across the whole school. </a:t>
            </a:r>
            <a:r>
              <a:rPr lang="en-GB" sz="2400" dirty="0"/>
              <a:t>This approach has three key principles: deep understanding, mathematical thinking and language, with problem solving at the heart of our curriculum. Instead of learning mathematical procedures by rote, we want pupils to build a deep conceptual knowledge and understanding. </a:t>
            </a:r>
          </a:p>
          <a:p>
            <a:pPr>
              <a:lnSpc>
                <a:spcPct val="107000"/>
              </a:lnSpc>
              <a:spcAft>
                <a:spcPts val="800"/>
              </a:spcAft>
            </a:pPr>
            <a:r>
              <a:rPr lang="en-GB" sz="2400" dirty="0"/>
              <a:t>The curriculum is cumulative - each school year begins with a focus on ‘Place Value’ which is applied throughout the curriculum. A crucial part of a 'deep understanding' in maths is being able to represent ideas in many different ways. We adopt a </a:t>
            </a:r>
            <a:r>
              <a:rPr lang="en-GB" sz="2400" b="1" dirty="0"/>
              <a:t>CPA (Concrete, Pictorial, Abstract) </a:t>
            </a:r>
            <a:r>
              <a:rPr lang="en-GB" sz="2400" dirty="0"/>
              <a:t>using objects and pictures to represent abstract concepts which is essential to achieving mastery. We believe it is essential for pupils to become independent thinkers in and out of the classroom to fully master mathematical concepts. Good questioning is used to develop pupils’ ability to compare, modify and generalise, all building a deeper understanding of mathematics.</a:t>
            </a:r>
            <a:endParaRPr lang="en-GB"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Google Shape;86;p1">
            <a:extLst>
              <a:ext uri="{FF2B5EF4-FFF2-40B4-BE49-F238E27FC236}">
                <a16:creationId xmlns:a16="http://schemas.microsoft.com/office/drawing/2014/main" id="{D9A9E737-04EF-4CFF-ACB3-144754919A7A}"/>
              </a:ext>
            </a:extLst>
          </p:cNvPr>
          <p:cNvSpPr/>
          <p:nvPr/>
        </p:nvSpPr>
        <p:spPr>
          <a:xfrm>
            <a:off x="9295" y="0"/>
            <a:ext cx="2152357" cy="6858000"/>
          </a:xfrm>
          <a:prstGeom prst="rect">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2" name="Google Shape;88;p1">
            <a:extLst>
              <a:ext uri="{FF2B5EF4-FFF2-40B4-BE49-F238E27FC236}">
                <a16:creationId xmlns:a16="http://schemas.microsoft.com/office/drawing/2014/main" id="{98310062-4103-4FFF-8BF0-E1059109D2E4}"/>
              </a:ext>
            </a:extLst>
          </p:cNvPr>
          <p:cNvSpPr txBox="1"/>
          <p:nvPr/>
        </p:nvSpPr>
        <p:spPr>
          <a:xfrm rot="-5400000">
            <a:off x="-445250" y="3365715"/>
            <a:ext cx="3255328"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0" u="none" strike="noStrike" cap="none" dirty="0">
                <a:solidFill>
                  <a:schemeClr val="lt1"/>
                </a:solidFill>
                <a:latin typeface="Calibri"/>
                <a:ea typeface="Calibri"/>
                <a:cs typeface="Calibri"/>
                <a:sym typeface="Calibri"/>
              </a:rPr>
              <a:t>Implementation</a:t>
            </a:r>
            <a:endParaRPr sz="3600" b="1" dirty="0">
              <a:solidFill>
                <a:schemeClr val="lt1"/>
              </a:solidFill>
              <a:latin typeface="Calibri"/>
              <a:ea typeface="Calibri"/>
              <a:cs typeface="Calibri"/>
              <a:sym typeface="Calibri"/>
            </a:endParaRPr>
          </a:p>
        </p:txBody>
      </p:sp>
      <p:pic>
        <p:nvPicPr>
          <p:cNvPr id="13" name="Picture 12">
            <a:extLst>
              <a:ext uri="{FF2B5EF4-FFF2-40B4-BE49-F238E27FC236}">
                <a16:creationId xmlns:a16="http://schemas.microsoft.com/office/drawing/2014/main" id="{D6380788-2E27-41C2-8B50-86C5B1CBC94F}"/>
              </a:ext>
            </a:extLst>
          </p:cNvPr>
          <p:cNvPicPr>
            <a:picLocks noChangeAspect="1"/>
          </p:cNvPicPr>
          <p:nvPr/>
        </p:nvPicPr>
        <p:blipFill>
          <a:blip r:embed="rId3"/>
          <a:stretch>
            <a:fillRect/>
          </a:stretch>
        </p:blipFill>
        <p:spPr>
          <a:xfrm>
            <a:off x="202811" y="189414"/>
            <a:ext cx="1737662" cy="1737662"/>
          </a:xfrm>
          <a:prstGeom prst="rect">
            <a:avLst/>
          </a:prstGeom>
        </p:spPr>
      </p:pic>
    </p:spTree>
    <p:extLst>
      <p:ext uri="{BB962C8B-B14F-4D97-AF65-F5344CB8AC3E}">
        <p14:creationId xmlns:p14="http://schemas.microsoft.com/office/powerpoint/2010/main" val="1531205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6" name="Google Shape;96;p2"/>
          <p:cNvSpPr txBox="1">
            <a:spLocks noGrp="1"/>
          </p:cNvSpPr>
          <p:nvPr>
            <p:ph type="ctrTitle"/>
          </p:nvPr>
        </p:nvSpPr>
        <p:spPr>
          <a:xfrm>
            <a:off x="2511122" y="112214"/>
            <a:ext cx="8896018" cy="2905306"/>
          </a:xfrm>
          <a:prstGeom prst="rect">
            <a:avLst/>
          </a:prstGeom>
          <a:noFill/>
          <a:ln>
            <a:noFill/>
          </a:ln>
        </p:spPr>
        <p:txBody>
          <a:bodyPr spcFirstLastPara="1" wrap="square" lIns="91425" tIns="45700" rIns="91425" bIns="45700" anchor="b" anchorCtr="0">
            <a:normAutofit fontScale="90000"/>
          </a:bodyPr>
          <a:lstStyle/>
          <a:p>
            <a:pPr>
              <a:spcBef>
                <a:spcPts val="0"/>
              </a:spcBef>
            </a:pPr>
            <a:r>
              <a:rPr lang="en-US" sz="4400" b="1" dirty="0">
                <a:latin typeface="Calibri"/>
                <a:cs typeface="Calibri"/>
              </a:rPr>
              <a:t>Mathematics</a:t>
            </a:r>
            <a:br>
              <a:rPr lang="en-US" sz="4400" b="1" dirty="0">
                <a:latin typeface="Calibri"/>
                <a:cs typeface="Calibri"/>
              </a:rPr>
            </a:br>
            <a:br>
              <a:rPr lang="en-US" sz="4400" b="1" dirty="0">
                <a:latin typeface="Calibri"/>
                <a:cs typeface="Calibri"/>
              </a:rPr>
            </a:br>
            <a:r>
              <a:rPr lang="en-US" b="1" dirty="0">
                <a:latin typeface="Calibri"/>
                <a:cs typeface="Calibri"/>
              </a:rPr>
              <a:t>Why is Mathematics important</a:t>
            </a:r>
            <a:r>
              <a:rPr lang="en-US" dirty="0">
                <a:latin typeface="Calibri"/>
                <a:cs typeface="Calibri"/>
              </a:rPr>
              <a:t>?</a:t>
            </a:r>
          </a:p>
        </p:txBody>
      </p:sp>
      <p:sp>
        <p:nvSpPr>
          <p:cNvPr id="101" name="Google Shape;101;p2"/>
          <p:cNvSpPr txBox="1">
            <a:spLocks noGrp="1"/>
          </p:cNvSpPr>
          <p:nvPr>
            <p:ph type="subTitle" idx="1"/>
          </p:nvPr>
        </p:nvSpPr>
        <p:spPr>
          <a:xfrm>
            <a:off x="2278430" y="3017520"/>
            <a:ext cx="9554805" cy="3429000"/>
          </a:xfrm>
          <a:prstGeom prst="rect">
            <a:avLst/>
          </a:prstGeom>
          <a:noFill/>
          <a:ln>
            <a:noFill/>
          </a:ln>
        </p:spPr>
        <p:txBody>
          <a:bodyPr spcFirstLastPara="1" wrap="square" lIns="91425" tIns="45700" rIns="91425" bIns="45700" anchor="t" anchorCtr="0">
            <a:noAutofit/>
          </a:bodyPr>
          <a:lstStyle/>
          <a:p>
            <a:pPr lvl="0" indent="9144" algn="just">
              <a:buClr>
                <a:schemeClr val="dk1"/>
              </a:buClr>
              <a:buSzPct val="27271"/>
            </a:pPr>
            <a:r>
              <a:rPr lang="en-US" dirty="0">
                <a:latin typeface="Calibri"/>
                <a:ea typeface="+mn-lt"/>
                <a:cs typeface="+mn-lt"/>
              </a:rPr>
              <a:t>At Wickhambrook Primary Academy, all of our teaching and learning builds on our core values; Respect, Responsibility, Resilience, Commitment and achievement. Through the </a:t>
            </a:r>
            <a:r>
              <a:rPr lang="en-US" dirty="0" err="1">
                <a:latin typeface="Calibri"/>
                <a:ea typeface="+mn-lt"/>
                <a:cs typeface="+mn-lt"/>
              </a:rPr>
              <a:t>Maths</a:t>
            </a:r>
            <a:r>
              <a:rPr lang="en-US" dirty="0">
                <a:latin typeface="Calibri"/>
                <a:ea typeface="+mn-lt"/>
                <a:cs typeface="+mn-lt"/>
              </a:rPr>
              <a:t> curriculum at Wickhambrook Primary Academy, </a:t>
            </a:r>
            <a:r>
              <a:rPr lang="en-GB" dirty="0"/>
              <a:t>we aim to teach our children a rich and progressive curriculum.  A high quality mathematics education provides a foundation for understanding the world, to calculate, to problem solve and the ability to reason mathematically - this then leads to a sense of enjoyment and curiosity about the subject. </a:t>
            </a:r>
          </a:p>
        </p:txBody>
      </p:sp>
      <p:sp>
        <p:nvSpPr>
          <p:cNvPr id="10" name="Google Shape;88;p1">
            <a:extLst>
              <a:ext uri="{FF2B5EF4-FFF2-40B4-BE49-F238E27FC236}">
                <a16:creationId xmlns:a16="http://schemas.microsoft.com/office/drawing/2014/main" id="{329414A7-93A6-4DE1-BF58-7B7D04797C35}"/>
              </a:ext>
            </a:extLst>
          </p:cNvPr>
          <p:cNvSpPr txBox="1"/>
          <p:nvPr/>
        </p:nvSpPr>
        <p:spPr>
          <a:xfrm rot="-5400000">
            <a:off x="-545624" y="2831465"/>
            <a:ext cx="325532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800" b="1" i="0" u="none" strike="noStrike" cap="none">
                <a:solidFill>
                  <a:schemeClr val="lt1"/>
                </a:solidFill>
                <a:latin typeface="Calibri"/>
                <a:ea typeface="Calibri"/>
                <a:cs typeface="Calibri"/>
                <a:sym typeface="Calibri"/>
              </a:rPr>
              <a:t>Intent</a:t>
            </a:r>
            <a:endParaRPr sz="8800" b="1">
              <a:solidFill>
                <a:schemeClr val="lt1"/>
              </a:solidFill>
              <a:latin typeface="Calibri"/>
              <a:ea typeface="Calibri"/>
              <a:cs typeface="Calibri"/>
              <a:sym typeface="Calibri"/>
            </a:endParaRPr>
          </a:p>
        </p:txBody>
      </p:sp>
      <p:sp>
        <p:nvSpPr>
          <p:cNvPr id="15" name="Google Shape;86;p1">
            <a:extLst>
              <a:ext uri="{FF2B5EF4-FFF2-40B4-BE49-F238E27FC236}">
                <a16:creationId xmlns:a16="http://schemas.microsoft.com/office/drawing/2014/main" id="{E7BC8A39-BAF6-45FD-A2DB-909225AE720A}"/>
              </a:ext>
            </a:extLst>
          </p:cNvPr>
          <p:cNvSpPr/>
          <p:nvPr/>
        </p:nvSpPr>
        <p:spPr>
          <a:xfrm>
            <a:off x="0" y="0"/>
            <a:ext cx="2152357" cy="6858000"/>
          </a:xfrm>
          <a:prstGeom prst="rect">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6" name="Google Shape;88;p1">
            <a:extLst>
              <a:ext uri="{FF2B5EF4-FFF2-40B4-BE49-F238E27FC236}">
                <a16:creationId xmlns:a16="http://schemas.microsoft.com/office/drawing/2014/main" id="{56838150-BA61-4F2E-B132-096EDA1F872D}"/>
              </a:ext>
            </a:extLst>
          </p:cNvPr>
          <p:cNvSpPr txBox="1"/>
          <p:nvPr/>
        </p:nvSpPr>
        <p:spPr>
          <a:xfrm rot="-5400000">
            <a:off x="-545624" y="2831465"/>
            <a:ext cx="325532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800" b="1" i="0" u="none" strike="noStrike" cap="none">
                <a:solidFill>
                  <a:schemeClr val="lt1"/>
                </a:solidFill>
                <a:latin typeface="Calibri"/>
                <a:ea typeface="Calibri"/>
                <a:cs typeface="Calibri"/>
                <a:sym typeface="Calibri"/>
              </a:rPr>
              <a:t>Intent</a:t>
            </a:r>
            <a:endParaRPr sz="8800" b="1">
              <a:solidFill>
                <a:schemeClr val="lt1"/>
              </a:solidFill>
              <a:latin typeface="Calibri"/>
              <a:ea typeface="Calibri"/>
              <a:cs typeface="Calibri"/>
              <a:sym typeface="Calibri"/>
            </a:endParaRPr>
          </a:p>
        </p:txBody>
      </p:sp>
      <p:pic>
        <p:nvPicPr>
          <p:cNvPr id="17" name="Picture 16">
            <a:extLst>
              <a:ext uri="{FF2B5EF4-FFF2-40B4-BE49-F238E27FC236}">
                <a16:creationId xmlns:a16="http://schemas.microsoft.com/office/drawing/2014/main" id="{9026D7CA-27AD-4832-BDD5-C2FC9B9E2765}"/>
              </a:ext>
            </a:extLst>
          </p:cNvPr>
          <p:cNvPicPr>
            <a:picLocks noChangeAspect="1"/>
          </p:cNvPicPr>
          <p:nvPr/>
        </p:nvPicPr>
        <p:blipFill>
          <a:blip r:embed="rId3"/>
          <a:stretch>
            <a:fillRect/>
          </a:stretch>
        </p:blipFill>
        <p:spPr>
          <a:xfrm>
            <a:off x="202811" y="189414"/>
            <a:ext cx="1737662" cy="173766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 name="Rectangle 1">
            <a:extLst>
              <a:ext uri="{FF2B5EF4-FFF2-40B4-BE49-F238E27FC236}">
                <a16:creationId xmlns:a16="http://schemas.microsoft.com/office/drawing/2014/main" id="{1A170186-88E1-408C-AAE6-48F2472C21F5}"/>
              </a:ext>
            </a:extLst>
          </p:cNvPr>
          <p:cNvSpPr/>
          <p:nvPr/>
        </p:nvSpPr>
        <p:spPr>
          <a:xfrm>
            <a:off x="2383352" y="181957"/>
            <a:ext cx="9613998" cy="6802631"/>
          </a:xfrm>
          <a:prstGeom prst="rect">
            <a:avLst/>
          </a:prstGeom>
        </p:spPr>
        <p:txBody>
          <a:bodyPr wrap="square" lIns="91440" tIns="45720" rIns="91440" bIns="45720" anchor="t">
            <a:spAutoFit/>
          </a:bodyPr>
          <a:lstStyle/>
          <a:p>
            <a:r>
              <a:rPr lang="en-GB" sz="3200" b="1" dirty="0">
                <a:latin typeface="Calibri"/>
                <a:cs typeface="Calibri"/>
              </a:rPr>
              <a:t>How is the Mathematical curriculum implemented?</a:t>
            </a:r>
          </a:p>
          <a:p>
            <a:endParaRPr lang="en-GB" sz="2000" b="1" dirty="0">
              <a:latin typeface="Calibri"/>
              <a:cs typeface="Calibri"/>
            </a:endParaRPr>
          </a:p>
          <a:p>
            <a:pPr>
              <a:lnSpc>
                <a:spcPct val="107000"/>
              </a:lnSpc>
              <a:spcAft>
                <a:spcPts val="800"/>
              </a:spcAft>
            </a:pPr>
            <a:r>
              <a:rPr lang="en-GB" sz="2400" dirty="0">
                <a:latin typeface="Calibri"/>
                <a:ea typeface="Calibri"/>
                <a:cs typeface="Times New Roman"/>
              </a:rPr>
              <a:t>At Wickhambrook, in Key Stage 2 we continue to use the White Rose mastery approach in the style of Concrete (using a range of manipulatives to support) – Pictorial – Abstract, to ensure that pupils have a true understanding of a concept building on their learning from Key Stage 1.  Mastery is not just being able to memorise key facts and procedures and to answer test questions accurately and quickly.  Mastery involves knowing why as well as knowing how.  It means being able to use one’s knowledge appropriately, flexibly and creatively and to apply it in new and unfamiliar situations.  Fluency is developed through offering pupils a wide range of questions and the opportunity to practice new skills.  Alongside the mastery approach, we ensure that reasoning is at the core of every lesson.  The pupils know that they need to explain why their answer is correct and how they have worked it out.  After teachers are certain that pupils have truly mastered a concept, they can then apply their knowledge to problem solving activities.  </a:t>
            </a:r>
            <a:endParaRPr lang="en-GB"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Google Shape;86;p1">
            <a:extLst>
              <a:ext uri="{FF2B5EF4-FFF2-40B4-BE49-F238E27FC236}">
                <a16:creationId xmlns:a16="http://schemas.microsoft.com/office/drawing/2014/main" id="{D9A9E737-04EF-4CFF-ACB3-144754919A7A}"/>
              </a:ext>
            </a:extLst>
          </p:cNvPr>
          <p:cNvSpPr/>
          <p:nvPr/>
        </p:nvSpPr>
        <p:spPr>
          <a:xfrm>
            <a:off x="9295" y="0"/>
            <a:ext cx="2152357" cy="6858000"/>
          </a:xfrm>
          <a:prstGeom prst="rect">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2" name="Google Shape;88;p1">
            <a:extLst>
              <a:ext uri="{FF2B5EF4-FFF2-40B4-BE49-F238E27FC236}">
                <a16:creationId xmlns:a16="http://schemas.microsoft.com/office/drawing/2014/main" id="{98310062-4103-4FFF-8BF0-E1059109D2E4}"/>
              </a:ext>
            </a:extLst>
          </p:cNvPr>
          <p:cNvSpPr txBox="1"/>
          <p:nvPr/>
        </p:nvSpPr>
        <p:spPr>
          <a:xfrm rot="-5400000">
            <a:off x="-445250" y="3365715"/>
            <a:ext cx="3255328"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0" u="none" strike="noStrike" cap="none" dirty="0">
                <a:solidFill>
                  <a:schemeClr val="lt1"/>
                </a:solidFill>
                <a:latin typeface="Calibri"/>
                <a:ea typeface="Calibri"/>
                <a:cs typeface="Calibri"/>
                <a:sym typeface="Calibri"/>
              </a:rPr>
              <a:t>Implementation</a:t>
            </a:r>
            <a:endParaRPr sz="3600" b="1" dirty="0">
              <a:solidFill>
                <a:schemeClr val="lt1"/>
              </a:solidFill>
              <a:latin typeface="Calibri"/>
              <a:ea typeface="Calibri"/>
              <a:cs typeface="Calibri"/>
              <a:sym typeface="Calibri"/>
            </a:endParaRPr>
          </a:p>
        </p:txBody>
      </p:sp>
      <p:pic>
        <p:nvPicPr>
          <p:cNvPr id="13" name="Picture 12">
            <a:extLst>
              <a:ext uri="{FF2B5EF4-FFF2-40B4-BE49-F238E27FC236}">
                <a16:creationId xmlns:a16="http://schemas.microsoft.com/office/drawing/2014/main" id="{D6380788-2E27-41C2-8B50-86C5B1CBC94F}"/>
              </a:ext>
            </a:extLst>
          </p:cNvPr>
          <p:cNvPicPr>
            <a:picLocks noChangeAspect="1"/>
          </p:cNvPicPr>
          <p:nvPr/>
        </p:nvPicPr>
        <p:blipFill>
          <a:blip r:embed="rId3"/>
          <a:stretch>
            <a:fillRect/>
          </a:stretch>
        </p:blipFill>
        <p:spPr>
          <a:xfrm>
            <a:off x="202811" y="189414"/>
            <a:ext cx="1737662" cy="1737662"/>
          </a:xfrm>
          <a:prstGeom prst="rect">
            <a:avLst/>
          </a:prstGeom>
        </p:spPr>
      </p:pic>
    </p:spTree>
    <p:extLst>
      <p:ext uri="{BB962C8B-B14F-4D97-AF65-F5344CB8AC3E}">
        <p14:creationId xmlns:p14="http://schemas.microsoft.com/office/powerpoint/2010/main" val="1180950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 name="Rectangle 1">
            <a:extLst>
              <a:ext uri="{FF2B5EF4-FFF2-40B4-BE49-F238E27FC236}">
                <a16:creationId xmlns:a16="http://schemas.microsoft.com/office/drawing/2014/main" id="{1A170186-88E1-408C-AAE6-48F2472C21F5}"/>
              </a:ext>
            </a:extLst>
          </p:cNvPr>
          <p:cNvSpPr/>
          <p:nvPr/>
        </p:nvSpPr>
        <p:spPr>
          <a:xfrm>
            <a:off x="2355168" y="189414"/>
            <a:ext cx="9613998" cy="6494085"/>
          </a:xfrm>
          <a:prstGeom prst="rect">
            <a:avLst/>
          </a:prstGeom>
        </p:spPr>
        <p:txBody>
          <a:bodyPr wrap="square" lIns="91440" tIns="45720" rIns="91440" bIns="45720" anchor="t">
            <a:spAutoFit/>
          </a:bodyPr>
          <a:lstStyle/>
          <a:p>
            <a:r>
              <a:rPr lang="en-GB" sz="3200" b="1" u="sng" dirty="0"/>
              <a:t>Daily Lessons</a:t>
            </a:r>
          </a:p>
          <a:p>
            <a:r>
              <a:rPr lang="en-GB" sz="3200" dirty="0"/>
              <a:t>EYFS have a maths meeting every morning where they go through and count how many of their friends are in today. In the afternoon, they have a maths lesson where they are taught new concepts and then there are activities in the classroom for the children to apply their learning to. </a:t>
            </a:r>
            <a:endParaRPr lang="en-GB" sz="3200" dirty="0">
              <a:ea typeface="Calibri"/>
              <a:cs typeface="Calibri"/>
            </a:endParaRPr>
          </a:p>
          <a:p>
            <a:r>
              <a:rPr lang="en-GB" sz="3200" b="1" dirty="0"/>
              <a:t>Key Stage 1 and 2</a:t>
            </a:r>
          </a:p>
          <a:p>
            <a:r>
              <a:rPr lang="en-GB" sz="3200" dirty="0"/>
              <a:t>Every learning session includes the opportunity to develop fluency skills, construct chains of reasoning using relevant knowledge alongside relevant terminology and solve increasingly complex problems in a coherent and systematic way.</a:t>
            </a:r>
          </a:p>
        </p:txBody>
      </p:sp>
      <p:sp>
        <p:nvSpPr>
          <p:cNvPr id="11" name="Google Shape;86;p1">
            <a:extLst>
              <a:ext uri="{FF2B5EF4-FFF2-40B4-BE49-F238E27FC236}">
                <a16:creationId xmlns:a16="http://schemas.microsoft.com/office/drawing/2014/main" id="{5FE8456B-82C0-4EA0-87AC-C31D14B471A2}"/>
              </a:ext>
            </a:extLst>
          </p:cNvPr>
          <p:cNvSpPr/>
          <p:nvPr/>
        </p:nvSpPr>
        <p:spPr>
          <a:xfrm>
            <a:off x="9295" y="0"/>
            <a:ext cx="2152357" cy="6858000"/>
          </a:xfrm>
          <a:prstGeom prst="rect">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2" name="Google Shape;88;p1">
            <a:extLst>
              <a:ext uri="{FF2B5EF4-FFF2-40B4-BE49-F238E27FC236}">
                <a16:creationId xmlns:a16="http://schemas.microsoft.com/office/drawing/2014/main" id="{AE52FD0D-1FE0-4C71-9044-631F219945CB}"/>
              </a:ext>
            </a:extLst>
          </p:cNvPr>
          <p:cNvSpPr txBox="1"/>
          <p:nvPr/>
        </p:nvSpPr>
        <p:spPr>
          <a:xfrm rot="-5400000">
            <a:off x="-445250" y="3365715"/>
            <a:ext cx="3255328"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0" u="none" strike="noStrike" cap="none" dirty="0">
                <a:solidFill>
                  <a:schemeClr val="lt1"/>
                </a:solidFill>
                <a:latin typeface="Calibri"/>
                <a:ea typeface="Calibri"/>
                <a:cs typeface="Calibri"/>
                <a:sym typeface="Calibri"/>
              </a:rPr>
              <a:t>Implementation</a:t>
            </a:r>
            <a:endParaRPr sz="3600" b="1" dirty="0">
              <a:solidFill>
                <a:schemeClr val="lt1"/>
              </a:solidFill>
              <a:latin typeface="Calibri"/>
              <a:ea typeface="Calibri"/>
              <a:cs typeface="Calibri"/>
              <a:sym typeface="Calibri"/>
            </a:endParaRPr>
          </a:p>
        </p:txBody>
      </p:sp>
      <p:pic>
        <p:nvPicPr>
          <p:cNvPr id="13" name="Picture 12">
            <a:extLst>
              <a:ext uri="{FF2B5EF4-FFF2-40B4-BE49-F238E27FC236}">
                <a16:creationId xmlns:a16="http://schemas.microsoft.com/office/drawing/2014/main" id="{6DCC9CFE-6A80-48DA-BACA-280A23CB0A65}"/>
              </a:ext>
            </a:extLst>
          </p:cNvPr>
          <p:cNvPicPr>
            <a:picLocks noChangeAspect="1"/>
          </p:cNvPicPr>
          <p:nvPr/>
        </p:nvPicPr>
        <p:blipFill>
          <a:blip r:embed="rId3"/>
          <a:stretch>
            <a:fillRect/>
          </a:stretch>
        </p:blipFill>
        <p:spPr>
          <a:xfrm>
            <a:off x="202811" y="189414"/>
            <a:ext cx="1737662" cy="1737662"/>
          </a:xfrm>
          <a:prstGeom prst="rect">
            <a:avLst/>
          </a:prstGeom>
        </p:spPr>
      </p:pic>
    </p:spTree>
    <p:extLst>
      <p:ext uri="{BB962C8B-B14F-4D97-AF65-F5344CB8AC3E}">
        <p14:creationId xmlns:p14="http://schemas.microsoft.com/office/powerpoint/2010/main" val="8625347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11" name="Google Shape;86;p1">
            <a:extLst>
              <a:ext uri="{FF2B5EF4-FFF2-40B4-BE49-F238E27FC236}">
                <a16:creationId xmlns:a16="http://schemas.microsoft.com/office/drawing/2014/main" id="{B7F07B9A-3E14-4FD1-9F58-396EB9D4812B}"/>
              </a:ext>
            </a:extLst>
          </p:cNvPr>
          <p:cNvSpPr/>
          <p:nvPr/>
        </p:nvSpPr>
        <p:spPr>
          <a:xfrm>
            <a:off x="9295" y="0"/>
            <a:ext cx="2152357" cy="6858000"/>
          </a:xfrm>
          <a:prstGeom prst="rect">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2" name="Google Shape;88;p1">
            <a:extLst>
              <a:ext uri="{FF2B5EF4-FFF2-40B4-BE49-F238E27FC236}">
                <a16:creationId xmlns:a16="http://schemas.microsoft.com/office/drawing/2014/main" id="{DDCFA083-0816-4712-A42D-B46FDAFEA17C}"/>
              </a:ext>
            </a:extLst>
          </p:cNvPr>
          <p:cNvSpPr txBox="1"/>
          <p:nvPr/>
        </p:nvSpPr>
        <p:spPr>
          <a:xfrm rot="-5400000">
            <a:off x="-445250" y="3365715"/>
            <a:ext cx="3255328"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0" u="none" strike="noStrike" cap="none" dirty="0">
                <a:solidFill>
                  <a:schemeClr val="lt1"/>
                </a:solidFill>
                <a:latin typeface="Calibri"/>
                <a:ea typeface="Calibri"/>
                <a:cs typeface="Calibri"/>
                <a:sym typeface="Calibri"/>
              </a:rPr>
              <a:t>Implementation</a:t>
            </a:r>
            <a:endParaRPr sz="3600" b="1" dirty="0">
              <a:solidFill>
                <a:schemeClr val="lt1"/>
              </a:solidFill>
              <a:latin typeface="Calibri"/>
              <a:ea typeface="Calibri"/>
              <a:cs typeface="Calibri"/>
              <a:sym typeface="Calibri"/>
            </a:endParaRPr>
          </a:p>
        </p:txBody>
      </p:sp>
      <p:pic>
        <p:nvPicPr>
          <p:cNvPr id="13" name="Picture 12">
            <a:extLst>
              <a:ext uri="{FF2B5EF4-FFF2-40B4-BE49-F238E27FC236}">
                <a16:creationId xmlns:a16="http://schemas.microsoft.com/office/drawing/2014/main" id="{C276B766-6808-41FF-83E1-CE949842BD19}"/>
              </a:ext>
            </a:extLst>
          </p:cNvPr>
          <p:cNvPicPr>
            <a:picLocks noChangeAspect="1"/>
          </p:cNvPicPr>
          <p:nvPr/>
        </p:nvPicPr>
        <p:blipFill>
          <a:blip r:embed="rId3"/>
          <a:stretch>
            <a:fillRect/>
          </a:stretch>
        </p:blipFill>
        <p:spPr>
          <a:xfrm>
            <a:off x="202811" y="189414"/>
            <a:ext cx="1737662" cy="1737662"/>
          </a:xfrm>
          <a:prstGeom prst="rect">
            <a:avLst/>
          </a:prstGeom>
        </p:spPr>
      </p:pic>
      <p:sp>
        <p:nvSpPr>
          <p:cNvPr id="3" name="Rectangle 2">
            <a:extLst>
              <a:ext uri="{FF2B5EF4-FFF2-40B4-BE49-F238E27FC236}">
                <a16:creationId xmlns:a16="http://schemas.microsoft.com/office/drawing/2014/main" id="{8B1C16E2-CE36-3946-F0F0-5E11A80C512D}"/>
              </a:ext>
            </a:extLst>
          </p:cNvPr>
          <p:cNvSpPr/>
          <p:nvPr/>
        </p:nvSpPr>
        <p:spPr>
          <a:xfrm>
            <a:off x="2255089" y="202032"/>
            <a:ext cx="9613998" cy="5693866"/>
          </a:xfrm>
          <a:prstGeom prst="rect">
            <a:avLst/>
          </a:prstGeom>
        </p:spPr>
        <p:txBody>
          <a:bodyPr wrap="square" lIns="91440" tIns="45720" rIns="91440" bIns="45720" anchor="t">
            <a:spAutoFit/>
          </a:bodyPr>
          <a:lstStyle/>
          <a:p>
            <a:endParaRPr lang="en-GB" sz="2800" b="1" dirty="0">
              <a:latin typeface="Calibri"/>
              <a:cs typeface="Calibri"/>
            </a:endParaRPr>
          </a:p>
          <a:p>
            <a:r>
              <a:rPr lang="en-GB" sz="2800" u="sng" dirty="0">
                <a:latin typeface="Calibri" panose="020F0502020204030204" pitchFamily="34" charset="0"/>
                <a:cs typeface="Calibri" panose="020F0502020204030204" pitchFamily="34" charset="0"/>
              </a:rPr>
              <a:t>Interleaved learning -</a:t>
            </a:r>
          </a:p>
          <a:p>
            <a:endParaRPr lang="en-GB" sz="2800" u="sng" dirty="0">
              <a:latin typeface="Calibri" panose="020F0502020204030204" pitchFamily="34" charset="0"/>
              <a:cs typeface="Calibri" panose="020F0502020204030204" pitchFamily="34" charset="0"/>
            </a:endParaRPr>
          </a:p>
          <a:p>
            <a:r>
              <a:rPr lang="en-GB" sz="2800" dirty="0">
                <a:latin typeface="Calibri"/>
                <a:ea typeface="Calibri"/>
                <a:cs typeface="Calibri"/>
              </a:rPr>
              <a:t>As WRM is a blocked learning scheme, certain strands of maths are not covered until a later date.  To ensure the revisiting of concepts, we plan and deliver interleaved learning sessions as part of our Maths lessons using Flash Backs or questions designed by the teacher from assessment </a:t>
            </a:r>
            <a:r>
              <a:rPr lang="en-GB" sz="2800">
                <a:latin typeface="Calibri"/>
                <a:ea typeface="Calibri"/>
                <a:cs typeface="Calibri"/>
              </a:rPr>
              <a:t>analysis</a:t>
            </a:r>
            <a:r>
              <a:rPr lang="en-GB" sz="2800" dirty="0">
                <a:latin typeface="Calibri"/>
                <a:ea typeface="Calibri"/>
                <a:cs typeface="Calibri"/>
              </a:rPr>
              <a:t> to cover learning from the day before, week before, month before and year before.  These focus on fluency skills and some questions are from assessments for teaching strategies to understand the question as well as for consolidation. </a:t>
            </a:r>
            <a:endParaRPr lang="en-GB" sz="2800" dirty="0">
              <a:latin typeface="Calibri" panose="020F0502020204030204" pitchFamily="34" charset="0"/>
              <a:ea typeface="Calibri"/>
              <a:cs typeface="Calibri" panose="020F0502020204030204" pitchFamily="34" charset="0"/>
            </a:endParaRPr>
          </a:p>
          <a:p>
            <a:endParaRPr lang="en-GB"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846217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 name="Rectangle 1">
            <a:extLst>
              <a:ext uri="{FF2B5EF4-FFF2-40B4-BE49-F238E27FC236}">
                <a16:creationId xmlns:a16="http://schemas.microsoft.com/office/drawing/2014/main" id="{1A170186-88E1-408C-AAE6-48F2472C21F5}"/>
              </a:ext>
            </a:extLst>
          </p:cNvPr>
          <p:cNvSpPr/>
          <p:nvPr/>
        </p:nvSpPr>
        <p:spPr>
          <a:xfrm>
            <a:off x="2373860" y="452209"/>
            <a:ext cx="9613998" cy="461665"/>
          </a:xfrm>
          <a:prstGeom prst="rect">
            <a:avLst/>
          </a:prstGeom>
        </p:spPr>
        <p:txBody>
          <a:bodyPr wrap="square" lIns="91440" tIns="45720" rIns="91440" bIns="45720" anchor="t">
            <a:spAutoFit/>
          </a:bodyPr>
          <a:lstStyle/>
          <a:p>
            <a:r>
              <a:rPr lang="en-GB" sz="2400" b="1" dirty="0">
                <a:latin typeface="Calibri"/>
                <a:cs typeface="Calibri"/>
              </a:rPr>
              <a:t>Multiplication Times Table Check (MTC)</a:t>
            </a:r>
          </a:p>
        </p:txBody>
      </p:sp>
      <p:sp>
        <p:nvSpPr>
          <p:cNvPr id="11" name="Google Shape;86;p1">
            <a:extLst>
              <a:ext uri="{FF2B5EF4-FFF2-40B4-BE49-F238E27FC236}">
                <a16:creationId xmlns:a16="http://schemas.microsoft.com/office/drawing/2014/main" id="{CE210DA3-73AF-4120-A496-101C9B9C2123}"/>
              </a:ext>
            </a:extLst>
          </p:cNvPr>
          <p:cNvSpPr/>
          <p:nvPr/>
        </p:nvSpPr>
        <p:spPr>
          <a:xfrm>
            <a:off x="9295" y="0"/>
            <a:ext cx="2152357" cy="6858000"/>
          </a:xfrm>
          <a:prstGeom prst="rect">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2" name="Google Shape;88;p1">
            <a:extLst>
              <a:ext uri="{FF2B5EF4-FFF2-40B4-BE49-F238E27FC236}">
                <a16:creationId xmlns:a16="http://schemas.microsoft.com/office/drawing/2014/main" id="{725E3768-06B9-4532-83ED-7C0E083E1D0E}"/>
              </a:ext>
            </a:extLst>
          </p:cNvPr>
          <p:cNvSpPr txBox="1"/>
          <p:nvPr/>
        </p:nvSpPr>
        <p:spPr>
          <a:xfrm rot="-5400000">
            <a:off x="-445250" y="3365715"/>
            <a:ext cx="3255328"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0" u="none" strike="noStrike" cap="none" dirty="0">
                <a:solidFill>
                  <a:schemeClr val="lt1"/>
                </a:solidFill>
                <a:latin typeface="Calibri"/>
                <a:ea typeface="Calibri"/>
                <a:cs typeface="Calibri"/>
                <a:sym typeface="Calibri"/>
              </a:rPr>
              <a:t>Implementation</a:t>
            </a:r>
            <a:endParaRPr sz="3600" b="1" dirty="0">
              <a:solidFill>
                <a:schemeClr val="lt1"/>
              </a:solidFill>
              <a:latin typeface="Calibri"/>
              <a:ea typeface="Calibri"/>
              <a:cs typeface="Calibri"/>
              <a:sym typeface="Calibri"/>
            </a:endParaRPr>
          </a:p>
        </p:txBody>
      </p:sp>
      <p:pic>
        <p:nvPicPr>
          <p:cNvPr id="13" name="Picture 12">
            <a:extLst>
              <a:ext uri="{FF2B5EF4-FFF2-40B4-BE49-F238E27FC236}">
                <a16:creationId xmlns:a16="http://schemas.microsoft.com/office/drawing/2014/main" id="{57390030-E21C-460F-A4DD-E11EC30F43F6}"/>
              </a:ext>
            </a:extLst>
          </p:cNvPr>
          <p:cNvPicPr>
            <a:picLocks noChangeAspect="1"/>
          </p:cNvPicPr>
          <p:nvPr/>
        </p:nvPicPr>
        <p:blipFill>
          <a:blip r:embed="rId3"/>
          <a:stretch>
            <a:fillRect/>
          </a:stretch>
        </p:blipFill>
        <p:spPr>
          <a:xfrm>
            <a:off x="202811" y="189414"/>
            <a:ext cx="1737662" cy="1737662"/>
          </a:xfrm>
          <a:prstGeom prst="rect">
            <a:avLst/>
          </a:prstGeom>
        </p:spPr>
      </p:pic>
      <p:sp>
        <p:nvSpPr>
          <p:cNvPr id="4" name="Rectangle 3">
            <a:extLst>
              <a:ext uri="{FF2B5EF4-FFF2-40B4-BE49-F238E27FC236}">
                <a16:creationId xmlns:a16="http://schemas.microsoft.com/office/drawing/2014/main" id="{08F54C7C-1A2A-99B2-E701-4B12ED23DF82}"/>
              </a:ext>
            </a:extLst>
          </p:cNvPr>
          <p:cNvSpPr/>
          <p:nvPr/>
        </p:nvSpPr>
        <p:spPr>
          <a:xfrm>
            <a:off x="2373860" y="1059987"/>
            <a:ext cx="9376180" cy="5124673"/>
          </a:xfrm>
          <a:prstGeom prst="rect">
            <a:avLst/>
          </a:prstGeom>
        </p:spPr>
        <p:txBody>
          <a:bodyPr wrap="square" lIns="91440" tIns="45720" rIns="91440" bIns="45720" anchor="t">
            <a:spAutoFit/>
          </a:bodyPr>
          <a:lstStyle/>
          <a:p>
            <a:pPr>
              <a:lnSpc>
                <a:spcPct val="107000"/>
              </a:lnSpc>
              <a:spcAft>
                <a:spcPts val="800"/>
              </a:spcAft>
            </a:pPr>
            <a:r>
              <a:rPr lang="en-GB" sz="2400" dirty="0">
                <a:latin typeface="Calibri"/>
                <a:ea typeface="Calibri"/>
                <a:cs typeface="Times New Roman"/>
              </a:rPr>
              <a:t>Schools in England are required to administer an online multiplication tables check (MTC) to year 4 pupils.  The purpose of the MTC is to determine whether pupils can recall their times tables fluently, which is essential for future success in mathematics.  It will help schools to identify pupils who have not yet mastered their times tables, so that additional support can be provided.  Pupils in Year 4 are given staggered Times Tables tests to identify focus areas and to help build fluency.  </a:t>
            </a:r>
            <a:endParaRPr lang="en-US" dirty="0"/>
          </a:p>
          <a:p>
            <a:pPr>
              <a:lnSpc>
                <a:spcPct val="107000"/>
              </a:lnSpc>
              <a:spcAft>
                <a:spcPts val="800"/>
              </a:spcAft>
            </a:pPr>
            <a:r>
              <a:rPr lang="en-GB" sz="2400" dirty="0">
                <a:latin typeface="Calibri"/>
                <a:ea typeface="Calibri"/>
                <a:cs typeface="Times New Roman"/>
              </a:rPr>
              <a:t>To further support pupils with their multiplication practice we use ‘Times Tables Rockstars’ as an online learning platform, which also offers resources to be used in the classroom. From Year 2</a:t>
            </a:r>
            <a:endParaRPr lang="en-GB" dirty="0">
              <a:latin typeface="Calibri"/>
              <a:ea typeface="Calibri"/>
              <a:cs typeface="Calibri" panose="020F0502020204030204"/>
            </a:endParaRPr>
          </a:p>
          <a:p>
            <a:pPr>
              <a:lnSpc>
                <a:spcPct val="107000"/>
              </a:lnSpc>
              <a:spcAft>
                <a:spcPts val="800"/>
              </a:spcAft>
            </a:pPr>
            <a:r>
              <a:rPr lang="en-GB" sz="2400" dirty="0">
                <a:latin typeface="Calibri"/>
                <a:ea typeface="Calibri"/>
                <a:cs typeface="Times New Roman"/>
              </a:rPr>
              <a:t>Onwards, the pupils carry out at least 4 TTRS sessions</a:t>
            </a:r>
            <a:endParaRPr lang="en-GB" dirty="0">
              <a:latin typeface="Calibri"/>
              <a:ea typeface="Calibri"/>
              <a:cs typeface="Calibri"/>
            </a:endParaRPr>
          </a:p>
          <a:p>
            <a:pPr>
              <a:lnSpc>
                <a:spcPct val="107000"/>
              </a:lnSpc>
              <a:spcAft>
                <a:spcPts val="800"/>
              </a:spcAft>
            </a:pPr>
            <a:r>
              <a:rPr lang="en-GB" sz="2400" dirty="0">
                <a:latin typeface="Calibri"/>
                <a:ea typeface="Calibri"/>
                <a:cs typeface="Times New Roman"/>
              </a:rPr>
              <a:t>a week before starting their core maths lesson. </a:t>
            </a:r>
            <a:endParaRPr lang="en-GB" dirty="0">
              <a:latin typeface="Calibri"/>
              <a:ea typeface="Calibri"/>
              <a:cs typeface="Calibri"/>
            </a:endParaRPr>
          </a:p>
        </p:txBody>
      </p:sp>
      <p:pic>
        <p:nvPicPr>
          <p:cNvPr id="1026" name="Picture 2" descr="Image result for ttrs maths">
            <a:extLst>
              <a:ext uri="{FF2B5EF4-FFF2-40B4-BE49-F238E27FC236}">
                <a16:creationId xmlns:a16="http://schemas.microsoft.com/office/drawing/2014/main" id="{085C1497-2BFF-8CFB-363D-3D498F3147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3090" y="4940763"/>
            <a:ext cx="226695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34386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 name="Rectangle 1">
            <a:extLst>
              <a:ext uri="{FF2B5EF4-FFF2-40B4-BE49-F238E27FC236}">
                <a16:creationId xmlns:a16="http://schemas.microsoft.com/office/drawing/2014/main" id="{1A170186-88E1-408C-AAE6-48F2472C21F5}"/>
              </a:ext>
            </a:extLst>
          </p:cNvPr>
          <p:cNvSpPr/>
          <p:nvPr/>
        </p:nvSpPr>
        <p:spPr>
          <a:xfrm>
            <a:off x="2645865" y="227248"/>
            <a:ext cx="9343323" cy="1569660"/>
          </a:xfrm>
          <a:prstGeom prst="rect">
            <a:avLst/>
          </a:prstGeom>
        </p:spPr>
        <p:txBody>
          <a:bodyPr wrap="square" lIns="91440" tIns="45720" rIns="91440" bIns="45720" anchor="t">
            <a:spAutoFit/>
          </a:bodyPr>
          <a:lstStyle/>
          <a:p>
            <a:r>
              <a:rPr lang="en-GB" sz="2400" b="1" dirty="0"/>
              <a:t>Cumulative Quizzing Model/spaced retrieval(Supporting Cognitive Load)</a:t>
            </a:r>
          </a:p>
          <a:p>
            <a:endParaRPr lang="en-GB" sz="2400" b="1" dirty="0"/>
          </a:p>
          <a:p>
            <a:r>
              <a:rPr lang="en-GB" sz="2400" b="1" dirty="0"/>
              <a:t>In Key Stage 2 these are sometimes completed in their book or recorded on Showbie. </a:t>
            </a:r>
          </a:p>
        </p:txBody>
      </p:sp>
      <p:sp>
        <p:nvSpPr>
          <p:cNvPr id="11" name="Google Shape;86;p1">
            <a:extLst>
              <a:ext uri="{FF2B5EF4-FFF2-40B4-BE49-F238E27FC236}">
                <a16:creationId xmlns:a16="http://schemas.microsoft.com/office/drawing/2014/main" id="{9C83E216-61D1-42BC-AB1E-2C53A972D909}"/>
              </a:ext>
            </a:extLst>
          </p:cNvPr>
          <p:cNvSpPr/>
          <p:nvPr/>
        </p:nvSpPr>
        <p:spPr>
          <a:xfrm>
            <a:off x="9295" y="0"/>
            <a:ext cx="2152357" cy="6858000"/>
          </a:xfrm>
          <a:prstGeom prst="rect">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2" name="Google Shape;88;p1">
            <a:extLst>
              <a:ext uri="{FF2B5EF4-FFF2-40B4-BE49-F238E27FC236}">
                <a16:creationId xmlns:a16="http://schemas.microsoft.com/office/drawing/2014/main" id="{3F0CFEF6-5FB3-4F1B-8494-62D70E52481E}"/>
              </a:ext>
            </a:extLst>
          </p:cNvPr>
          <p:cNvSpPr txBox="1"/>
          <p:nvPr/>
        </p:nvSpPr>
        <p:spPr>
          <a:xfrm rot="-5400000">
            <a:off x="-445250" y="3365715"/>
            <a:ext cx="3255328"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0" u="none" strike="noStrike" cap="none" dirty="0">
                <a:solidFill>
                  <a:schemeClr val="lt1"/>
                </a:solidFill>
                <a:latin typeface="Calibri"/>
                <a:ea typeface="Calibri"/>
                <a:cs typeface="Calibri"/>
                <a:sym typeface="Calibri"/>
              </a:rPr>
              <a:t>Implementation</a:t>
            </a:r>
            <a:endParaRPr sz="3600" b="1" dirty="0">
              <a:solidFill>
                <a:schemeClr val="lt1"/>
              </a:solidFill>
              <a:latin typeface="Calibri"/>
              <a:ea typeface="Calibri"/>
              <a:cs typeface="Calibri"/>
              <a:sym typeface="Calibri"/>
            </a:endParaRPr>
          </a:p>
        </p:txBody>
      </p:sp>
      <p:pic>
        <p:nvPicPr>
          <p:cNvPr id="13" name="Picture 12">
            <a:extLst>
              <a:ext uri="{FF2B5EF4-FFF2-40B4-BE49-F238E27FC236}">
                <a16:creationId xmlns:a16="http://schemas.microsoft.com/office/drawing/2014/main" id="{3178DD4F-A640-4ECF-AB3A-7124AA848C36}"/>
              </a:ext>
            </a:extLst>
          </p:cNvPr>
          <p:cNvPicPr>
            <a:picLocks noChangeAspect="1"/>
          </p:cNvPicPr>
          <p:nvPr/>
        </p:nvPicPr>
        <p:blipFill>
          <a:blip r:embed="rId3"/>
          <a:stretch>
            <a:fillRect/>
          </a:stretch>
        </p:blipFill>
        <p:spPr>
          <a:xfrm>
            <a:off x="202811" y="189414"/>
            <a:ext cx="1737662" cy="1737662"/>
          </a:xfrm>
          <a:prstGeom prst="rect">
            <a:avLst/>
          </a:prstGeom>
        </p:spPr>
      </p:pic>
      <p:pic>
        <p:nvPicPr>
          <p:cNvPr id="4" name="Picture 3">
            <a:extLst>
              <a:ext uri="{FF2B5EF4-FFF2-40B4-BE49-F238E27FC236}">
                <a16:creationId xmlns:a16="http://schemas.microsoft.com/office/drawing/2014/main" id="{A53B9543-C5CE-123A-4BD8-E68D1CFC75AB}"/>
              </a:ext>
            </a:extLst>
          </p:cNvPr>
          <p:cNvPicPr>
            <a:picLocks noChangeAspect="1"/>
          </p:cNvPicPr>
          <p:nvPr/>
        </p:nvPicPr>
        <p:blipFill>
          <a:blip r:embed="rId4"/>
          <a:stretch>
            <a:fillRect/>
          </a:stretch>
        </p:blipFill>
        <p:spPr>
          <a:xfrm>
            <a:off x="2569372" y="2562786"/>
            <a:ext cx="4562948" cy="3218911"/>
          </a:xfrm>
          <a:prstGeom prst="rect">
            <a:avLst/>
          </a:prstGeom>
        </p:spPr>
      </p:pic>
      <p:pic>
        <p:nvPicPr>
          <p:cNvPr id="7" name="Picture 6">
            <a:extLst>
              <a:ext uri="{FF2B5EF4-FFF2-40B4-BE49-F238E27FC236}">
                <a16:creationId xmlns:a16="http://schemas.microsoft.com/office/drawing/2014/main" id="{055FEE24-1699-A926-DB0A-D3FD23745BD7}"/>
              </a:ext>
            </a:extLst>
          </p:cNvPr>
          <p:cNvPicPr>
            <a:picLocks noChangeAspect="1"/>
          </p:cNvPicPr>
          <p:nvPr/>
        </p:nvPicPr>
        <p:blipFill>
          <a:blip r:embed="rId5"/>
          <a:stretch>
            <a:fillRect/>
          </a:stretch>
        </p:blipFill>
        <p:spPr>
          <a:xfrm>
            <a:off x="8399690" y="2667914"/>
            <a:ext cx="3019425" cy="3076575"/>
          </a:xfrm>
          <a:prstGeom prst="rect">
            <a:avLst/>
          </a:prstGeom>
        </p:spPr>
      </p:pic>
      <p:sp>
        <p:nvSpPr>
          <p:cNvPr id="9" name="TextBox 8">
            <a:extLst>
              <a:ext uri="{FF2B5EF4-FFF2-40B4-BE49-F238E27FC236}">
                <a16:creationId xmlns:a16="http://schemas.microsoft.com/office/drawing/2014/main" id="{F873B4FE-9C64-7D71-8C9C-A3487F863761}"/>
              </a:ext>
            </a:extLst>
          </p:cNvPr>
          <p:cNvSpPr txBox="1"/>
          <p:nvPr/>
        </p:nvSpPr>
        <p:spPr>
          <a:xfrm>
            <a:off x="8337777" y="2193454"/>
            <a:ext cx="1571625" cy="369332"/>
          </a:xfrm>
          <a:prstGeom prst="rect">
            <a:avLst/>
          </a:prstGeom>
          <a:noFill/>
        </p:spPr>
        <p:txBody>
          <a:bodyPr wrap="square">
            <a:spAutoFit/>
          </a:bodyPr>
          <a:lstStyle/>
          <a:p>
            <a:r>
              <a:rPr lang="en-GB" sz="1800" b="1" dirty="0"/>
              <a:t>Speed Drill</a:t>
            </a:r>
            <a:endParaRPr lang="en-GB" dirty="0"/>
          </a:p>
        </p:txBody>
      </p:sp>
    </p:spTree>
    <p:extLst>
      <p:ext uri="{BB962C8B-B14F-4D97-AF65-F5344CB8AC3E}">
        <p14:creationId xmlns:p14="http://schemas.microsoft.com/office/powerpoint/2010/main" val="20167890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11" name="Google Shape;86;p1">
            <a:extLst>
              <a:ext uri="{FF2B5EF4-FFF2-40B4-BE49-F238E27FC236}">
                <a16:creationId xmlns:a16="http://schemas.microsoft.com/office/drawing/2014/main" id="{BB9C878A-443D-484B-AF2C-4C9CC874EBB0}"/>
              </a:ext>
            </a:extLst>
          </p:cNvPr>
          <p:cNvSpPr/>
          <p:nvPr/>
        </p:nvSpPr>
        <p:spPr>
          <a:xfrm>
            <a:off x="9295" y="0"/>
            <a:ext cx="2152357" cy="6858000"/>
          </a:xfrm>
          <a:prstGeom prst="rect">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2" name="Google Shape;88;p1">
            <a:extLst>
              <a:ext uri="{FF2B5EF4-FFF2-40B4-BE49-F238E27FC236}">
                <a16:creationId xmlns:a16="http://schemas.microsoft.com/office/drawing/2014/main" id="{C9570DC8-035A-45D7-BD90-E0CA57908556}"/>
              </a:ext>
            </a:extLst>
          </p:cNvPr>
          <p:cNvSpPr txBox="1"/>
          <p:nvPr/>
        </p:nvSpPr>
        <p:spPr>
          <a:xfrm rot="-5400000">
            <a:off x="-445250" y="3365715"/>
            <a:ext cx="3255328"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0" u="none" strike="noStrike" cap="none" dirty="0">
                <a:solidFill>
                  <a:schemeClr val="lt1"/>
                </a:solidFill>
                <a:latin typeface="Calibri"/>
                <a:ea typeface="Calibri"/>
                <a:cs typeface="Calibri"/>
                <a:sym typeface="Calibri"/>
              </a:rPr>
              <a:t>Implementation</a:t>
            </a:r>
            <a:endParaRPr sz="3600" b="1" dirty="0">
              <a:solidFill>
                <a:schemeClr val="lt1"/>
              </a:solidFill>
              <a:latin typeface="Calibri"/>
              <a:ea typeface="Calibri"/>
              <a:cs typeface="Calibri"/>
              <a:sym typeface="Calibri"/>
            </a:endParaRPr>
          </a:p>
        </p:txBody>
      </p:sp>
      <p:pic>
        <p:nvPicPr>
          <p:cNvPr id="13" name="Picture 12">
            <a:extLst>
              <a:ext uri="{FF2B5EF4-FFF2-40B4-BE49-F238E27FC236}">
                <a16:creationId xmlns:a16="http://schemas.microsoft.com/office/drawing/2014/main" id="{8A7D29D7-1AD6-4EBE-85EE-A06AB43D7272}"/>
              </a:ext>
            </a:extLst>
          </p:cNvPr>
          <p:cNvPicPr>
            <a:picLocks noChangeAspect="1"/>
          </p:cNvPicPr>
          <p:nvPr/>
        </p:nvPicPr>
        <p:blipFill>
          <a:blip r:embed="rId3"/>
          <a:stretch>
            <a:fillRect/>
          </a:stretch>
        </p:blipFill>
        <p:spPr>
          <a:xfrm>
            <a:off x="202811" y="189414"/>
            <a:ext cx="1737662" cy="1737662"/>
          </a:xfrm>
          <a:prstGeom prst="rect">
            <a:avLst/>
          </a:prstGeom>
        </p:spPr>
      </p:pic>
      <p:sp>
        <p:nvSpPr>
          <p:cNvPr id="4" name="TextBox 3">
            <a:extLst>
              <a:ext uri="{FF2B5EF4-FFF2-40B4-BE49-F238E27FC236}">
                <a16:creationId xmlns:a16="http://schemas.microsoft.com/office/drawing/2014/main" id="{B394D480-B34E-C2C9-61BE-DF47B4F3CFF7}"/>
              </a:ext>
            </a:extLst>
          </p:cNvPr>
          <p:cNvSpPr txBox="1"/>
          <p:nvPr/>
        </p:nvSpPr>
        <p:spPr>
          <a:xfrm>
            <a:off x="2622006" y="548580"/>
            <a:ext cx="9365852" cy="5755422"/>
          </a:xfrm>
          <a:prstGeom prst="rect">
            <a:avLst/>
          </a:prstGeom>
          <a:noFill/>
        </p:spPr>
        <p:txBody>
          <a:bodyPr wrap="square" lIns="91440" tIns="45720" rIns="91440" bIns="45720" rtlCol="0" anchor="t">
            <a:spAutoFit/>
          </a:bodyPr>
          <a:lstStyle/>
          <a:p>
            <a:r>
              <a:rPr lang="en-GB" sz="2800" b="1" dirty="0"/>
              <a:t>Minimum lesson expectations</a:t>
            </a:r>
            <a:endParaRPr lang="en-GB" sz="2800" b="1" dirty="0">
              <a:cs typeface="Calibri"/>
            </a:endParaRPr>
          </a:p>
          <a:p>
            <a:endParaRPr lang="en-GB" sz="2800" b="1" dirty="0">
              <a:cs typeface="Calibri"/>
            </a:endParaRPr>
          </a:p>
          <a:p>
            <a:r>
              <a:rPr lang="en-GB" sz="2400" dirty="0">
                <a:cs typeface="Calibri"/>
              </a:rPr>
              <a:t>All maths lessons will incorporate the following elements:</a:t>
            </a:r>
          </a:p>
          <a:p>
            <a:endParaRPr lang="en-GB" sz="2400" dirty="0">
              <a:cs typeface="Calibri"/>
            </a:endParaRPr>
          </a:p>
          <a:p>
            <a:pPr marL="457200" indent="-457200">
              <a:buFont typeface="Arial"/>
              <a:buChar char="•"/>
            </a:pPr>
            <a:r>
              <a:rPr lang="en-GB" sz="2400" dirty="0">
                <a:cs typeface="Calibri"/>
              </a:rPr>
              <a:t>Retrieving a range of Mathematical skills in the form of </a:t>
            </a:r>
            <a:r>
              <a:rPr lang="en-GB" sz="2400" dirty="0" err="1">
                <a:cs typeface="Calibri"/>
              </a:rPr>
              <a:t>FlashBacks</a:t>
            </a:r>
            <a:r>
              <a:rPr lang="en-GB" sz="2400" dirty="0">
                <a:cs typeface="Calibri"/>
              </a:rPr>
              <a:t>, Skill drills or 3 in 3. Maths meeting in EYFS and where a teacher feels these are necessarily in Key stage 1 and 2. </a:t>
            </a:r>
            <a:endParaRPr lang="en-GB" sz="2400" dirty="0">
              <a:ea typeface="Calibri"/>
              <a:cs typeface="Calibri"/>
            </a:endParaRPr>
          </a:p>
          <a:p>
            <a:pPr marL="457200" indent="-457200">
              <a:buFont typeface="Arial"/>
              <a:buChar char="•"/>
            </a:pPr>
            <a:r>
              <a:rPr lang="en-GB" sz="2400" dirty="0">
                <a:cs typeface="Calibri"/>
              </a:rPr>
              <a:t>TTRS – chanting and 3 minute worksheet</a:t>
            </a:r>
          </a:p>
          <a:p>
            <a:pPr marL="457200" indent="-457200">
              <a:buFont typeface="Arial"/>
              <a:buChar char="•"/>
            </a:pPr>
            <a:r>
              <a:rPr lang="en-GB" sz="2400" dirty="0">
                <a:cs typeface="Calibri"/>
              </a:rPr>
              <a:t>Explicit teaching of vocabulary</a:t>
            </a:r>
          </a:p>
          <a:p>
            <a:pPr marL="457200" indent="-457200">
              <a:buFont typeface="Arial"/>
              <a:buChar char="•"/>
            </a:pPr>
            <a:r>
              <a:rPr lang="en-GB" sz="2400" dirty="0">
                <a:cs typeface="Calibri"/>
              </a:rPr>
              <a:t>Revisiting of prior learning</a:t>
            </a:r>
          </a:p>
          <a:p>
            <a:pPr marL="457200" indent="-457200">
              <a:buFont typeface="Arial"/>
              <a:buChar char="•"/>
            </a:pPr>
            <a:r>
              <a:rPr lang="en-GB" sz="2400" dirty="0">
                <a:ea typeface="+mn-lt"/>
                <a:cs typeface="+mn-lt"/>
              </a:rPr>
              <a:t>Question comprehension and applying a method</a:t>
            </a:r>
          </a:p>
          <a:p>
            <a:pPr marL="457200" indent="-457200">
              <a:buFont typeface="Arial"/>
              <a:buChar char="•"/>
            </a:pPr>
            <a:r>
              <a:rPr lang="en-GB" sz="2400" dirty="0">
                <a:ea typeface="+mn-lt"/>
                <a:cs typeface="+mn-lt"/>
              </a:rPr>
              <a:t>Whole class feedback</a:t>
            </a:r>
          </a:p>
          <a:p>
            <a:pPr marL="457200" indent="-457200">
              <a:buFont typeface="Arial"/>
              <a:buChar char="•"/>
            </a:pPr>
            <a:r>
              <a:rPr lang="en-GB" sz="2400" dirty="0">
                <a:cs typeface="Calibri"/>
              </a:rPr>
              <a:t>Every child challenged every lesson</a:t>
            </a:r>
          </a:p>
          <a:p>
            <a:pPr marL="457200" indent="-457200">
              <a:buFont typeface="Arial"/>
              <a:buChar char="•"/>
            </a:pPr>
            <a:r>
              <a:rPr lang="en-GB" sz="2400" dirty="0">
                <a:cs typeface="Calibri"/>
              </a:rPr>
              <a:t>Fluency, reasoning and problem solving and mastery in every lesson</a:t>
            </a:r>
          </a:p>
          <a:p>
            <a:pPr marL="457200" indent="-457200">
              <a:buFont typeface="Arial"/>
              <a:buChar char="•"/>
            </a:pPr>
            <a:r>
              <a:rPr lang="en-GB" sz="2400" dirty="0">
                <a:cs typeface="Calibri"/>
              </a:rPr>
              <a:t>Evidence of learning in pupil's books</a:t>
            </a:r>
          </a:p>
        </p:txBody>
      </p:sp>
    </p:spTree>
    <p:extLst>
      <p:ext uri="{BB962C8B-B14F-4D97-AF65-F5344CB8AC3E}">
        <p14:creationId xmlns:p14="http://schemas.microsoft.com/office/powerpoint/2010/main" val="33383024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 name="Rectangle 1">
            <a:extLst>
              <a:ext uri="{FF2B5EF4-FFF2-40B4-BE49-F238E27FC236}">
                <a16:creationId xmlns:a16="http://schemas.microsoft.com/office/drawing/2014/main" id="{1A170186-88E1-408C-AAE6-48F2472C21F5}"/>
              </a:ext>
            </a:extLst>
          </p:cNvPr>
          <p:cNvSpPr/>
          <p:nvPr/>
        </p:nvSpPr>
        <p:spPr>
          <a:xfrm>
            <a:off x="2355168" y="266516"/>
            <a:ext cx="9613998" cy="461665"/>
          </a:xfrm>
          <a:prstGeom prst="rect">
            <a:avLst/>
          </a:prstGeom>
        </p:spPr>
        <p:txBody>
          <a:bodyPr wrap="square" lIns="91440" tIns="45720" rIns="91440" bIns="45720" anchor="t">
            <a:spAutoFit/>
          </a:bodyPr>
          <a:lstStyle/>
          <a:p>
            <a:r>
              <a:rPr lang="en-GB" sz="2400" b="1" dirty="0"/>
              <a:t>EYFS</a:t>
            </a:r>
          </a:p>
        </p:txBody>
      </p:sp>
      <p:sp>
        <p:nvSpPr>
          <p:cNvPr id="11" name="Google Shape;86;p1">
            <a:extLst>
              <a:ext uri="{FF2B5EF4-FFF2-40B4-BE49-F238E27FC236}">
                <a16:creationId xmlns:a16="http://schemas.microsoft.com/office/drawing/2014/main" id="{09211C41-BC6E-4D70-AC8E-812A07D05322}"/>
              </a:ext>
            </a:extLst>
          </p:cNvPr>
          <p:cNvSpPr/>
          <p:nvPr/>
        </p:nvSpPr>
        <p:spPr>
          <a:xfrm>
            <a:off x="9295" y="0"/>
            <a:ext cx="2152357" cy="6858000"/>
          </a:xfrm>
          <a:prstGeom prst="rect">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2" name="Google Shape;88;p1">
            <a:extLst>
              <a:ext uri="{FF2B5EF4-FFF2-40B4-BE49-F238E27FC236}">
                <a16:creationId xmlns:a16="http://schemas.microsoft.com/office/drawing/2014/main" id="{772D4952-9B6E-4F8D-9240-B7A6F83D53C3}"/>
              </a:ext>
            </a:extLst>
          </p:cNvPr>
          <p:cNvSpPr txBox="1"/>
          <p:nvPr/>
        </p:nvSpPr>
        <p:spPr>
          <a:xfrm rot="-5400000">
            <a:off x="-445250" y="3365715"/>
            <a:ext cx="3255328"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0" u="none" strike="noStrike" cap="none" dirty="0">
                <a:solidFill>
                  <a:schemeClr val="lt1"/>
                </a:solidFill>
                <a:latin typeface="Calibri"/>
                <a:ea typeface="Calibri"/>
                <a:cs typeface="Calibri"/>
                <a:sym typeface="Calibri"/>
              </a:rPr>
              <a:t>Implementation</a:t>
            </a:r>
            <a:endParaRPr sz="3600" b="1" dirty="0">
              <a:solidFill>
                <a:schemeClr val="lt1"/>
              </a:solidFill>
              <a:latin typeface="Calibri"/>
              <a:ea typeface="Calibri"/>
              <a:cs typeface="Calibri"/>
              <a:sym typeface="Calibri"/>
            </a:endParaRPr>
          </a:p>
        </p:txBody>
      </p:sp>
      <p:pic>
        <p:nvPicPr>
          <p:cNvPr id="13" name="Picture 12">
            <a:extLst>
              <a:ext uri="{FF2B5EF4-FFF2-40B4-BE49-F238E27FC236}">
                <a16:creationId xmlns:a16="http://schemas.microsoft.com/office/drawing/2014/main" id="{C2733F86-06C2-43F9-A528-D952DB30B366}"/>
              </a:ext>
            </a:extLst>
          </p:cNvPr>
          <p:cNvPicPr>
            <a:picLocks noChangeAspect="1"/>
          </p:cNvPicPr>
          <p:nvPr/>
        </p:nvPicPr>
        <p:blipFill>
          <a:blip r:embed="rId3"/>
          <a:stretch>
            <a:fillRect/>
          </a:stretch>
        </p:blipFill>
        <p:spPr>
          <a:xfrm>
            <a:off x="202811" y="189414"/>
            <a:ext cx="1737662" cy="1737662"/>
          </a:xfrm>
          <a:prstGeom prst="rect">
            <a:avLst/>
          </a:prstGeom>
        </p:spPr>
      </p:pic>
      <p:sp>
        <p:nvSpPr>
          <p:cNvPr id="4" name="TextBox 3">
            <a:extLst>
              <a:ext uri="{FF2B5EF4-FFF2-40B4-BE49-F238E27FC236}">
                <a16:creationId xmlns:a16="http://schemas.microsoft.com/office/drawing/2014/main" id="{BBADF146-8A6C-3ABC-AD97-03691D7C41B5}"/>
              </a:ext>
            </a:extLst>
          </p:cNvPr>
          <p:cNvSpPr txBox="1"/>
          <p:nvPr/>
        </p:nvSpPr>
        <p:spPr>
          <a:xfrm>
            <a:off x="2410691" y="822036"/>
            <a:ext cx="8802254" cy="5262979"/>
          </a:xfrm>
          <a:prstGeom prst="rect">
            <a:avLst/>
          </a:prstGeom>
          <a:noFill/>
        </p:spPr>
        <p:txBody>
          <a:bodyPr wrap="square" rtlCol="0">
            <a:spAutoFit/>
          </a:bodyPr>
          <a:lstStyle/>
          <a:p>
            <a:r>
              <a:rPr lang="en-GB" sz="2400" dirty="0"/>
              <a:t>At Wickhambrook we understand the importance of early experiences of maths.  A significant emphasis is placed on developing a strong grounding in number, understanding that this is a necessary building block for children to excel in the subject.  </a:t>
            </a:r>
          </a:p>
          <a:p>
            <a:endParaRPr lang="en-GB" sz="2400" dirty="0"/>
          </a:p>
          <a:p>
            <a:r>
              <a:rPr lang="en-GB" sz="2400" dirty="0"/>
              <a:t>The two ELG’s for maths are:</a:t>
            </a:r>
          </a:p>
          <a:p>
            <a:endParaRPr lang="en-GB" sz="2400" dirty="0"/>
          </a:p>
          <a:p>
            <a:pPr marL="342900" indent="-342900">
              <a:buFont typeface="Arial" panose="020B0604020202020204" pitchFamily="34" charset="0"/>
              <a:buChar char="•"/>
            </a:pPr>
            <a:r>
              <a:rPr lang="en-GB" sz="2400" dirty="0"/>
              <a:t>Number: Number composition,                                                                 subitising, recall of bonds to 5                                                  and 10 and doubling.</a:t>
            </a:r>
          </a:p>
          <a:p>
            <a:pPr marL="342900" indent="-342900">
              <a:buFont typeface="Arial" panose="020B0604020202020204" pitchFamily="34" charset="0"/>
              <a:buChar char="•"/>
            </a:pPr>
            <a:r>
              <a:rPr lang="en-GB" sz="2400" dirty="0"/>
              <a:t>Numerical pattern: Verbally                                                                                      count beyond 20, compare                                                              quantities, explore and represent                                                                        patterns.</a:t>
            </a:r>
          </a:p>
        </p:txBody>
      </p:sp>
      <p:pic>
        <p:nvPicPr>
          <p:cNvPr id="9" name="Picture 8">
            <a:extLst>
              <a:ext uri="{FF2B5EF4-FFF2-40B4-BE49-F238E27FC236}">
                <a16:creationId xmlns:a16="http://schemas.microsoft.com/office/drawing/2014/main" id="{8C2C6EFE-9D03-2CEA-3F47-3F75358C484B}"/>
              </a:ext>
            </a:extLst>
          </p:cNvPr>
          <p:cNvPicPr>
            <a:picLocks noChangeAspect="1"/>
          </p:cNvPicPr>
          <p:nvPr/>
        </p:nvPicPr>
        <p:blipFill>
          <a:blip r:embed="rId4"/>
          <a:stretch>
            <a:fillRect/>
          </a:stretch>
        </p:blipFill>
        <p:spPr>
          <a:xfrm>
            <a:off x="7092447" y="2810223"/>
            <a:ext cx="4876719" cy="3655754"/>
          </a:xfrm>
          <a:prstGeom prst="rect">
            <a:avLst/>
          </a:prstGeom>
        </p:spPr>
      </p:pic>
    </p:spTree>
    <p:extLst>
      <p:ext uri="{BB962C8B-B14F-4D97-AF65-F5344CB8AC3E}">
        <p14:creationId xmlns:p14="http://schemas.microsoft.com/office/powerpoint/2010/main" val="3539367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3" name="TextBox 2">
            <a:extLst>
              <a:ext uri="{FF2B5EF4-FFF2-40B4-BE49-F238E27FC236}">
                <a16:creationId xmlns:a16="http://schemas.microsoft.com/office/drawing/2014/main" id="{CC9FD419-9CB3-4F0A-959D-D31FBB4530D7}"/>
              </a:ext>
            </a:extLst>
          </p:cNvPr>
          <p:cNvSpPr txBox="1"/>
          <p:nvPr/>
        </p:nvSpPr>
        <p:spPr>
          <a:xfrm>
            <a:off x="2355167" y="307783"/>
            <a:ext cx="9827537" cy="4401205"/>
          </a:xfrm>
          <a:prstGeom prst="rect">
            <a:avLst/>
          </a:prstGeom>
          <a:noFill/>
        </p:spPr>
        <p:txBody>
          <a:bodyPr wrap="square" lIns="91440" tIns="45720" rIns="91440" bIns="45720" rtlCol="0" anchor="t">
            <a:spAutoFit/>
          </a:bodyPr>
          <a:lstStyle/>
          <a:p>
            <a:r>
              <a:rPr lang="en-GB" sz="2800" b="1" dirty="0"/>
              <a:t>Explicit teaching of vocabulary</a:t>
            </a:r>
            <a:endParaRPr lang="en-GB" sz="2800" b="1" dirty="0">
              <a:cs typeface="Calibri"/>
            </a:endParaRPr>
          </a:p>
          <a:p>
            <a:endParaRPr lang="en-GB" sz="2800" dirty="0">
              <a:cs typeface="Calibri"/>
            </a:endParaRPr>
          </a:p>
          <a:p>
            <a:r>
              <a:rPr lang="en-GB" sz="2800" dirty="0">
                <a:cs typeface="Calibri"/>
              </a:rPr>
              <a:t>Vocabulary instruction is at the heart of the curriculum and subject specific words are incorporated into each lesson.  Pupils are taught subject specific vocabulary at the beginning of each lesson and are encouraged to use it orally and apply it in context to develop their mathematical reasoning.</a:t>
            </a:r>
            <a:endParaRPr lang="en-GB" sz="2800" dirty="0">
              <a:ea typeface="Calibri"/>
              <a:cs typeface="Calibri"/>
            </a:endParaRPr>
          </a:p>
          <a:p>
            <a:endParaRPr lang="en-GB" sz="2400" b="1" dirty="0">
              <a:ea typeface="Calibri" panose="020F0502020204030204"/>
              <a:cs typeface="Calibri"/>
            </a:endParaRPr>
          </a:p>
          <a:p>
            <a:r>
              <a:rPr lang="en-GB" sz="2400" b="1" dirty="0">
                <a:ea typeface="Calibri" panose="020F0502020204030204"/>
                <a:cs typeface="Calibri"/>
              </a:rPr>
              <a:t>Mathematical Vocabulary:</a:t>
            </a:r>
            <a:endParaRPr lang="en-GB" dirty="0">
              <a:ea typeface="Calibri"/>
              <a:cs typeface="Calibri"/>
            </a:endParaRPr>
          </a:p>
          <a:p>
            <a:endParaRPr lang="en-GB" sz="1200" dirty="0">
              <a:cs typeface="Calibri"/>
            </a:endParaRPr>
          </a:p>
          <a:p>
            <a:r>
              <a:rPr lang="en-GB" sz="2400" b="1" dirty="0">
                <a:cs typeface="Calibri"/>
              </a:rPr>
              <a:t>EYFS and Key Stage 1 -                      Key Stage 2 – </a:t>
            </a:r>
          </a:p>
        </p:txBody>
      </p:sp>
      <p:sp>
        <p:nvSpPr>
          <p:cNvPr id="10" name="Google Shape;86;p1">
            <a:extLst>
              <a:ext uri="{FF2B5EF4-FFF2-40B4-BE49-F238E27FC236}">
                <a16:creationId xmlns:a16="http://schemas.microsoft.com/office/drawing/2014/main" id="{BC3C1FB3-C14F-4B8B-B595-D12BFA4756E9}"/>
              </a:ext>
            </a:extLst>
          </p:cNvPr>
          <p:cNvSpPr/>
          <p:nvPr/>
        </p:nvSpPr>
        <p:spPr>
          <a:xfrm>
            <a:off x="9295" y="0"/>
            <a:ext cx="2152357" cy="6858000"/>
          </a:xfrm>
          <a:prstGeom prst="rect">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1" name="Google Shape;88;p1">
            <a:extLst>
              <a:ext uri="{FF2B5EF4-FFF2-40B4-BE49-F238E27FC236}">
                <a16:creationId xmlns:a16="http://schemas.microsoft.com/office/drawing/2014/main" id="{5E28B9FE-0A6D-43F2-970A-38AAFE11C77B}"/>
              </a:ext>
            </a:extLst>
          </p:cNvPr>
          <p:cNvSpPr txBox="1"/>
          <p:nvPr/>
        </p:nvSpPr>
        <p:spPr>
          <a:xfrm rot="-5400000">
            <a:off x="-445250" y="3365715"/>
            <a:ext cx="3255328"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0" u="none" strike="noStrike" cap="none" dirty="0">
                <a:solidFill>
                  <a:schemeClr val="lt1"/>
                </a:solidFill>
                <a:latin typeface="Calibri"/>
                <a:ea typeface="Calibri"/>
                <a:cs typeface="Calibri"/>
                <a:sym typeface="Calibri"/>
              </a:rPr>
              <a:t>Implementation</a:t>
            </a:r>
            <a:endParaRPr sz="3600" b="1" dirty="0">
              <a:solidFill>
                <a:schemeClr val="lt1"/>
              </a:solidFill>
              <a:latin typeface="Calibri"/>
              <a:ea typeface="Calibri"/>
              <a:cs typeface="Calibri"/>
              <a:sym typeface="Calibri"/>
            </a:endParaRPr>
          </a:p>
        </p:txBody>
      </p:sp>
      <p:pic>
        <p:nvPicPr>
          <p:cNvPr id="12" name="Picture 11">
            <a:extLst>
              <a:ext uri="{FF2B5EF4-FFF2-40B4-BE49-F238E27FC236}">
                <a16:creationId xmlns:a16="http://schemas.microsoft.com/office/drawing/2014/main" id="{549C7831-4B2D-4139-97DF-92D8B13778DD}"/>
              </a:ext>
            </a:extLst>
          </p:cNvPr>
          <p:cNvPicPr>
            <a:picLocks noChangeAspect="1"/>
          </p:cNvPicPr>
          <p:nvPr/>
        </p:nvPicPr>
        <p:blipFill>
          <a:blip r:embed="rId3"/>
          <a:stretch>
            <a:fillRect/>
          </a:stretch>
        </p:blipFill>
        <p:spPr>
          <a:xfrm>
            <a:off x="202811" y="189414"/>
            <a:ext cx="1737662" cy="1737662"/>
          </a:xfrm>
          <a:prstGeom prst="rect">
            <a:avLst/>
          </a:prstGeom>
        </p:spPr>
      </p:pic>
      <p:pic>
        <p:nvPicPr>
          <p:cNvPr id="7" name="Picture 6">
            <a:extLst>
              <a:ext uri="{FF2B5EF4-FFF2-40B4-BE49-F238E27FC236}">
                <a16:creationId xmlns:a16="http://schemas.microsoft.com/office/drawing/2014/main" id="{60EACE01-2B7D-CF9A-6F5F-5665F79673C9}"/>
              </a:ext>
            </a:extLst>
          </p:cNvPr>
          <p:cNvPicPr>
            <a:picLocks noChangeAspect="1"/>
          </p:cNvPicPr>
          <p:nvPr/>
        </p:nvPicPr>
        <p:blipFill rotWithShape="1">
          <a:blip r:embed="rId4"/>
          <a:srcRect l="65882" t="19307" r="235" b="9901"/>
          <a:stretch/>
        </p:blipFill>
        <p:spPr>
          <a:xfrm>
            <a:off x="6665666" y="4670335"/>
            <a:ext cx="2069729" cy="2055610"/>
          </a:xfrm>
          <a:prstGeom prst="rect">
            <a:avLst/>
          </a:prstGeom>
        </p:spPr>
      </p:pic>
      <p:sp>
        <p:nvSpPr>
          <p:cNvPr id="2" name="Rectangle 1">
            <a:extLst>
              <a:ext uri="{FF2B5EF4-FFF2-40B4-BE49-F238E27FC236}">
                <a16:creationId xmlns:a16="http://schemas.microsoft.com/office/drawing/2014/main" id="{401CB8F8-DF3F-435C-9969-5BF65450718D}"/>
              </a:ext>
            </a:extLst>
          </p:cNvPr>
          <p:cNvSpPr/>
          <p:nvPr/>
        </p:nvSpPr>
        <p:spPr>
          <a:xfrm>
            <a:off x="2509265" y="4670335"/>
            <a:ext cx="4158202" cy="1785104"/>
          </a:xfrm>
          <a:prstGeom prst="rect">
            <a:avLst/>
          </a:prstGeom>
        </p:spPr>
        <p:txBody>
          <a:bodyPr wrap="square">
            <a:spAutoFit/>
          </a:bodyPr>
          <a:lstStyle/>
          <a:p>
            <a:r>
              <a:rPr lang="en-GB" sz="2200" dirty="0">
                <a:cs typeface="Calibri"/>
              </a:rPr>
              <a:t>Add</a:t>
            </a:r>
          </a:p>
          <a:p>
            <a:r>
              <a:rPr lang="en-GB" sz="2200" dirty="0">
                <a:cs typeface="Calibri"/>
              </a:rPr>
              <a:t>Subtract</a:t>
            </a:r>
          </a:p>
          <a:p>
            <a:r>
              <a:rPr lang="en-GB" sz="2200" dirty="0">
                <a:cs typeface="Calibri"/>
              </a:rPr>
              <a:t>More than </a:t>
            </a:r>
          </a:p>
          <a:p>
            <a:r>
              <a:rPr lang="en-GB" sz="2200" dirty="0">
                <a:cs typeface="Calibri"/>
              </a:rPr>
              <a:t>Less than</a:t>
            </a:r>
          </a:p>
          <a:p>
            <a:r>
              <a:rPr lang="en-GB" sz="2200" dirty="0">
                <a:cs typeface="Calibri"/>
              </a:rPr>
              <a:t>equals</a:t>
            </a:r>
          </a:p>
        </p:txBody>
      </p:sp>
    </p:spTree>
    <p:extLst>
      <p:ext uri="{BB962C8B-B14F-4D97-AF65-F5344CB8AC3E}">
        <p14:creationId xmlns:p14="http://schemas.microsoft.com/office/powerpoint/2010/main" val="11730254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3" name="TextBox 2">
            <a:extLst>
              <a:ext uri="{FF2B5EF4-FFF2-40B4-BE49-F238E27FC236}">
                <a16:creationId xmlns:a16="http://schemas.microsoft.com/office/drawing/2014/main" id="{CC9FD419-9CB3-4F0A-959D-D31FBB4530D7}"/>
              </a:ext>
            </a:extLst>
          </p:cNvPr>
          <p:cNvSpPr txBox="1"/>
          <p:nvPr/>
        </p:nvSpPr>
        <p:spPr>
          <a:xfrm>
            <a:off x="2254526" y="107092"/>
            <a:ext cx="9827537" cy="6063198"/>
          </a:xfrm>
          <a:prstGeom prst="rect">
            <a:avLst/>
          </a:prstGeom>
          <a:noFill/>
        </p:spPr>
        <p:txBody>
          <a:bodyPr wrap="square" lIns="91440" tIns="45720" rIns="91440" bIns="45720" rtlCol="0" anchor="t">
            <a:spAutoFit/>
          </a:bodyPr>
          <a:lstStyle/>
          <a:p>
            <a:r>
              <a:rPr lang="en-GB" sz="2800" b="1" dirty="0"/>
              <a:t>Oracy</a:t>
            </a:r>
            <a:endParaRPr lang="en-GB" sz="2000" dirty="0">
              <a:cs typeface="Calibri" panose="020F0502020204030204"/>
            </a:endParaRPr>
          </a:p>
          <a:p>
            <a:r>
              <a:rPr lang="en-GB" sz="2400" dirty="0">
                <a:cs typeface="Calibri" panose="020F0502020204030204"/>
              </a:rPr>
              <a:t>When discussing their findings or presenting information, pupils are encouraged to speak using full sentences and incorporating key mathematical vocabulary to </a:t>
            </a:r>
            <a:r>
              <a:rPr lang="en-GB" sz="2400" b="1" dirty="0">
                <a:cs typeface="Calibri" panose="020F0502020204030204"/>
              </a:rPr>
              <a:t>describe, discuss, examine, explain, justify </a:t>
            </a:r>
            <a:r>
              <a:rPr lang="en-GB" sz="2400" dirty="0">
                <a:cs typeface="Calibri" panose="020F0502020204030204"/>
              </a:rPr>
              <a:t>and </a:t>
            </a:r>
            <a:r>
              <a:rPr lang="en-GB" sz="2400" b="1" dirty="0">
                <a:cs typeface="Calibri" panose="020F0502020204030204"/>
              </a:rPr>
              <a:t>synthesize</a:t>
            </a:r>
            <a:r>
              <a:rPr lang="en-GB" sz="2400" dirty="0">
                <a:cs typeface="Calibri" panose="020F0502020204030204"/>
              </a:rPr>
              <a:t>.  This is modelled by teachers using strategies such as, ‘My Turn, Our Turn, Your Turn.’</a:t>
            </a:r>
          </a:p>
          <a:p>
            <a:endParaRPr lang="en-GB" sz="2400" dirty="0">
              <a:cs typeface="Calibri" panose="020F0502020204030204"/>
            </a:endParaRPr>
          </a:p>
          <a:p>
            <a:r>
              <a:rPr lang="en-GB" sz="2400" dirty="0">
                <a:cs typeface="Calibri" panose="020F0502020204030204"/>
              </a:rPr>
              <a:t>Pupils are encouraged to use                                                                                      sentence stems to develop                                                                                                       their explanation and                                                                                                                          reasoning skills.</a:t>
            </a:r>
          </a:p>
          <a:p>
            <a:endParaRPr lang="en-GB" sz="2400" dirty="0">
              <a:cs typeface="Calibri" panose="020F0502020204030204"/>
            </a:endParaRPr>
          </a:p>
          <a:p>
            <a:r>
              <a:rPr lang="en-GB" sz="2400" dirty="0">
                <a:cs typeface="Calibri" panose="020F0502020204030204"/>
              </a:rPr>
              <a:t>I know this because...</a:t>
            </a:r>
          </a:p>
          <a:p>
            <a:r>
              <a:rPr lang="en-GB" sz="2400" dirty="0">
                <a:cs typeface="Calibri" panose="020F0502020204030204"/>
              </a:rPr>
              <a:t>I can prove it by...</a:t>
            </a:r>
          </a:p>
          <a:p>
            <a:r>
              <a:rPr lang="en-GB" sz="2400" dirty="0">
                <a:cs typeface="Calibri" panose="020F0502020204030204"/>
              </a:rPr>
              <a:t>I can explain it by...</a:t>
            </a:r>
          </a:p>
          <a:p>
            <a:r>
              <a:rPr lang="en-GB" sz="2400" dirty="0">
                <a:cs typeface="Calibri" panose="020F0502020204030204"/>
              </a:rPr>
              <a:t>I can show it...</a:t>
            </a:r>
          </a:p>
        </p:txBody>
      </p:sp>
      <p:sp>
        <p:nvSpPr>
          <p:cNvPr id="10" name="Google Shape;86;p1">
            <a:extLst>
              <a:ext uri="{FF2B5EF4-FFF2-40B4-BE49-F238E27FC236}">
                <a16:creationId xmlns:a16="http://schemas.microsoft.com/office/drawing/2014/main" id="{BC3C1FB3-C14F-4B8B-B595-D12BFA4756E9}"/>
              </a:ext>
            </a:extLst>
          </p:cNvPr>
          <p:cNvSpPr/>
          <p:nvPr/>
        </p:nvSpPr>
        <p:spPr>
          <a:xfrm>
            <a:off x="9295" y="0"/>
            <a:ext cx="2152357" cy="6858000"/>
          </a:xfrm>
          <a:prstGeom prst="rect">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1" name="Google Shape;88;p1">
            <a:extLst>
              <a:ext uri="{FF2B5EF4-FFF2-40B4-BE49-F238E27FC236}">
                <a16:creationId xmlns:a16="http://schemas.microsoft.com/office/drawing/2014/main" id="{5E28B9FE-0A6D-43F2-970A-38AAFE11C77B}"/>
              </a:ext>
            </a:extLst>
          </p:cNvPr>
          <p:cNvSpPr txBox="1"/>
          <p:nvPr/>
        </p:nvSpPr>
        <p:spPr>
          <a:xfrm rot="-5400000">
            <a:off x="-445250" y="3365715"/>
            <a:ext cx="3255328"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0" u="none" strike="noStrike" cap="none" dirty="0">
                <a:solidFill>
                  <a:schemeClr val="lt1"/>
                </a:solidFill>
                <a:latin typeface="Calibri"/>
                <a:ea typeface="Calibri"/>
                <a:cs typeface="Calibri"/>
                <a:sym typeface="Calibri"/>
              </a:rPr>
              <a:t>Implementation</a:t>
            </a:r>
            <a:endParaRPr sz="3600" b="1" dirty="0">
              <a:solidFill>
                <a:schemeClr val="lt1"/>
              </a:solidFill>
              <a:latin typeface="Calibri"/>
              <a:ea typeface="Calibri"/>
              <a:cs typeface="Calibri"/>
              <a:sym typeface="Calibri"/>
            </a:endParaRPr>
          </a:p>
        </p:txBody>
      </p:sp>
      <p:pic>
        <p:nvPicPr>
          <p:cNvPr id="12" name="Picture 11">
            <a:extLst>
              <a:ext uri="{FF2B5EF4-FFF2-40B4-BE49-F238E27FC236}">
                <a16:creationId xmlns:a16="http://schemas.microsoft.com/office/drawing/2014/main" id="{549C7831-4B2D-4139-97DF-92D8B13778DD}"/>
              </a:ext>
            </a:extLst>
          </p:cNvPr>
          <p:cNvPicPr>
            <a:picLocks noChangeAspect="1"/>
          </p:cNvPicPr>
          <p:nvPr/>
        </p:nvPicPr>
        <p:blipFill>
          <a:blip r:embed="rId3"/>
          <a:stretch>
            <a:fillRect/>
          </a:stretch>
        </p:blipFill>
        <p:spPr>
          <a:xfrm>
            <a:off x="202811" y="189414"/>
            <a:ext cx="1737662" cy="1737662"/>
          </a:xfrm>
          <a:prstGeom prst="rect">
            <a:avLst/>
          </a:prstGeom>
        </p:spPr>
      </p:pic>
      <p:pic>
        <p:nvPicPr>
          <p:cNvPr id="4" name="Picture 3">
            <a:extLst>
              <a:ext uri="{FF2B5EF4-FFF2-40B4-BE49-F238E27FC236}">
                <a16:creationId xmlns:a16="http://schemas.microsoft.com/office/drawing/2014/main" id="{A82B85A3-92B2-7078-9460-EFB36B9D7015}"/>
              </a:ext>
            </a:extLst>
          </p:cNvPr>
          <p:cNvPicPr>
            <a:picLocks noChangeAspect="1"/>
          </p:cNvPicPr>
          <p:nvPr/>
        </p:nvPicPr>
        <p:blipFill>
          <a:blip r:embed="rId4"/>
          <a:stretch>
            <a:fillRect/>
          </a:stretch>
        </p:blipFill>
        <p:spPr>
          <a:xfrm>
            <a:off x="6217196" y="2903506"/>
            <a:ext cx="5965508" cy="3954494"/>
          </a:xfrm>
          <a:prstGeom prst="rect">
            <a:avLst/>
          </a:prstGeom>
        </p:spPr>
      </p:pic>
    </p:spTree>
    <p:extLst>
      <p:ext uri="{BB962C8B-B14F-4D97-AF65-F5344CB8AC3E}">
        <p14:creationId xmlns:p14="http://schemas.microsoft.com/office/powerpoint/2010/main" val="28560759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3" name="TextBox 2">
            <a:extLst>
              <a:ext uri="{FF2B5EF4-FFF2-40B4-BE49-F238E27FC236}">
                <a16:creationId xmlns:a16="http://schemas.microsoft.com/office/drawing/2014/main" id="{CC9FD419-9CB3-4F0A-959D-D31FBB4530D7}"/>
              </a:ext>
            </a:extLst>
          </p:cNvPr>
          <p:cNvSpPr txBox="1"/>
          <p:nvPr/>
        </p:nvSpPr>
        <p:spPr>
          <a:xfrm>
            <a:off x="2403507" y="828288"/>
            <a:ext cx="9365852" cy="1815882"/>
          </a:xfrm>
          <a:prstGeom prst="rect">
            <a:avLst/>
          </a:prstGeom>
          <a:noFill/>
        </p:spPr>
        <p:txBody>
          <a:bodyPr wrap="square" lIns="91440" tIns="45720" rIns="91440" bIns="45720" rtlCol="0" anchor="t">
            <a:spAutoFit/>
          </a:bodyPr>
          <a:lstStyle/>
          <a:p>
            <a:r>
              <a:rPr lang="en-GB" sz="2800" b="1" dirty="0"/>
              <a:t>CPA</a:t>
            </a:r>
            <a:endParaRPr lang="en-GB" sz="2800" b="1" dirty="0">
              <a:cs typeface="Calibri"/>
            </a:endParaRPr>
          </a:p>
          <a:p>
            <a:endParaRPr lang="en-GB" sz="2800" dirty="0">
              <a:cs typeface="Calibri"/>
            </a:endParaRPr>
          </a:p>
          <a:p>
            <a:endParaRPr lang="en-GB" sz="2800" b="1" dirty="0">
              <a:cs typeface="Calibri"/>
            </a:endParaRPr>
          </a:p>
          <a:p>
            <a:endParaRPr lang="en-GB" sz="2800" b="1" dirty="0">
              <a:cs typeface="Calibri"/>
            </a:endParaRPr>
          </a:p>
        </p:txBody>
      </p:sp>
      <p:sp>
        <p:nvSpPr>
          <p:cNvPr id="10" name="Google Shape;86;p1">
            <a:extLst>
              <a:ext uri="{FF2B5EF4-FFF2-40B4-BE49-F238E27FC236}">
                <a16:creationId xmlns:a16="http://schemas.microsoft.com/office/drawing/2014/main" id="{BC3C1FB3-C14F-4B8B-B595-D12BFA4756E9}"/>
              </a:ext>
            </a:extLst>
          </p:cNvPr>
          <p:cNvSpPr/>
          <p:nvPr/>
        </p:nvSpPr>
        <p:spPr>
          <a:xfrm>
            <a:off x="9295" y="0"/>
            <a:ext cx="2152357" cy="6858000"/>
          </a:xfrm>
          <a:prstGeom prst="rect">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1" name="Google Shape;88;p1">
            <a:extLst>
              <a:ext uri="{FF2B5EF4-FFF2-40B4-BE49-F238E27FC236}">
                <a16:creationId xmlns:a16="http://schemas.microsoft.com/office/drawing/2014/main" id="{5E28B9FE-0A6D-43F2-970A-38AAFE11C77B}"/>
              </a:ext>
            </a:extLst>
          </p:cNvPr>
          <p:cNvSpPr txBox="1"/>
          <p:nvPr/>
        </p:nvSpPr>
        <p:spPr>
          <a:xfrm rot="-5400000">
            <a:off x="-445250" y="3365715"/>
            <a:ext cx="3255328"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0" u="none" strike="noStrike" cap="none" dirty="0">
                <a:solidFill>
                  <a:schemeClr val="lt1"/>
                </a:solidFill>
                <a:latin typeface="Calibri"/>
                <a:ea typeface="Calibri"/>
                <a:cs typeface="Calibri"/>
                <a:sym typeface="Calibri"/>
              </a:rPr>
              <a:t>Implementation</a:t>
            </a:r>
            <a:endParaRPr sz="3600" b="1" dirty="0">
              <a:solidFill>
                <a:schemeClr val="lt1"/>
              </a:solidFill>
              <a:latin typeface="Calibri"/>
              <a:ea typeface="Calibri"/>
              <a:cs typeface="Calibri"/>
              <a:sym typeface="Calibri"/>
            </a:endParaRPr>
          </a:p>
        </p:txBody>
      </p:sp>
      <p:pic>
        <p:nvPicPr>
          <p:cNvPr id="12" name="Picture 11">
            <a:extLst>
              <a:ext uri="{FF2B5EF4-FFF2-40B4-BE49-F238E27FC236}">
                <a16:creationId xmlns:a16="http://schemas.microsoft.com/office/drawing/2014/main" id="{549C7831-4B2D-4139-97DF-92D8B13778DD}"/>
              </a:ext>
            </a:extLst>
          </p:cNvPr>
          <p:cNvPicPr>
            <a:picLocks noChangeAspect="1"/>
          </p:cNvPicPr>
          <p:nvPr/>
        </p:nvPicPr>
        <p:blipFill>
          <a:blip r:embed="rId3"/>
          <a:stretch>
            <a:fillRect/>
          </a:stretch>
        </p:blipFill>
        <p:spPr>
          <a:xfrm>
            <a:off x="202811" y="189414"/>
            <a:ext cx="1737662" cy="1737662"/>
          </a:xfrm>
          <a:prstGeom prst="rect">
            <a:avLst/>
          </a:prstGeom>
        </p:spPr>
      </p:pic>
      <p:pic>
        <p:nvPicPr>
          <p:cNvPr id="4" name="Picture 3">
            <a:extLst>
              <a:ext uri="{FF2B5EF4-FFF2-40B4-BE49-F238E27FC236}">
                <a16:creationId xmlns:a16="http://schemas.microsoft.com/office/drawing/2014/main" id="{0B7CB721-0574-A307-4D2B-8DF7707F7060}"/>
              </a:ext>
            </a:extLst>
          </p:cNvPr>
          <p:cNvPicPr>
            <a:picLocks noChangeAspect="1"/>
          </p:cNvPicPr>
          <p:nvPr/>
        </p:nvPicPr>
        <p:blipFill>
          <a:blip r:embed="rId4"/>
          <a:stretch>
            <a:fillRect/>
          </a:stretch>
        </p:blipFill>
        <p:spPr>
          <a:xfrm>
            <a:off x="3934636" y="506307"/>
            <a:ext cx="7834723" cy="5845385"/>
          </a:xfrm>
          <a:prstGeom prst="rect">
            <a:avLst/>
          </a:prstGeom>
        </p:spPr>
      </p:pic>
    </p:spTree>
    <p:extLst>
      <p:ext uri="{BB962C8B-B14F-4D97-AF65-F5344CB8AC3E}">
        <p14:creationId xmlns:p14="http://schemas.microsoft.com/office/powerpoint/2010/main" val="155040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6" name="Google Shape;96;p2"/>
          <p:cNvSpPr txBox="1">
            <a:spLocks noGrp="1"/>
          </p:cNvSpPr>
          <p:nvPr>
            <p:ph type="ctrTitle"/>
          </p:nvPr>
        </p:nvSpPr>
        <p:spPr>
          <a:xfrm>
            <a:off x="2511122" y="112214"/>
            <a:ext cx="8896018" cy="802186"/>
          </a:xfrm>
          <a:prstGeom prst="rect">
            <a:avLst/>
          </a:prstGeom>
          <a:noFill/>
          <a:ln>
            <a:noFill/>
          </a:ln>
        </p:spPr>
        <p:txBody>
          <a:bodyPr spcFirstLastPara="1" wrap="square" lIns="91425" tIns="45700" rIns="91425" bIns="45700" anchor="b" anchorCtr="0">
            <a:normAutofit/>
          </a:bodyPr>
          <a:lstStyle/>
          <a:p>
            <a:pPr>
              <a:spcBef>
                <a:spcPts val="0"/>
              </a:spcBef>
            </a:pPr>
            <a:r>
              <a:rPr lang="en-US" sz="4400" b="1" dirty="0">
                <a:latin typeface="Calibri"/>
                <a:cs typeface="Calibri"/>
              </a:rPr>
              <a:t>Mathematics</a:t>
            </a:r>
            <a:endParaRPr lang="en-US" dirty="0">
              <a:latin typeface="Calibri"/>
              <a:cs typeface="Calibri"/>
            </a:endParaRPr>
          </a:p>
        </p:txBody>
      </p:sp>
      <p:sp>
        <p:nvSpPr>
          <p:cNvPr id="101" name="Google Shape;101;p2"/>
          <p:cNvSpPr txBox="1">
            <a:spLocks noGrp="1"/>
          </p:cNvSpPr>
          <p:nvPr>
            <p:ph type="subTitle" idx="1"/>
          </p:nvPr>
        </p:nvSpPr>
        <p:spPr>
          <a:xfrm>
            <a:off x="2355168" y="1714500"/>
            <a:ext cx="9554805" cy="3429000"/>
          </a:xfrm>
          <a:prstGeom prst="rect">
            <a:avLst/>
          </a:prstGeom>
          <a:noFill/>
          <a:ln>
            <a:noFill/>
          </a:ln>
        </p:spPr>
        <p:txBody>
          <a:bodyPr spcFirstLastPara="1" wrap="square" lIns="91425" tIns="45700" rIns="91425" bIns="45700" anchor="t" anchorCtr="0">
            <a:noAutofit/>
          </a:bodyPr>
          <a:lstStyle/>
          <a:p>
            <a:pPr indent="9144" algn="just">
              <a:buClr>
                <a:schemeClr val="dk1"/>
              </a:buClr>
              <a:buSzPct val="27271"/>
            </a:pPr>
            <a:r>
              <a:rPr lang="en-US" dirty="0">
                <a:latin typeface="Calibri"/>
                <a:ea typeface="+mn-lt"/>
                <a:cs typeface="+mn-lt"/>
              </a:rPr>
              <a:t>At Wickhambrook Primary Academy, </a:t>
            </a:r>
            <a:r>
              <a:rPr lang="en-US" dirty="0">
                <a:cs typeface="Calibri"/>
                <a:sym typeface="Arial"/>
              </a:rPr>
              <a:t>w</a:t>
            </a:r>
            <a:r>
              <a:rPr lang="en-GB" dirty="0"/>
              <a:t>e encourage children to develop their knowledge and understanding of mathematics and aim for all pupils to become confident mathematicians by the time they progress into secondary school.  By providing opportunities to apply their mathematical skills in different contexts and across a range of subject areas, pupils will be able to work systematically to organise information, find patterns and ultimately solutions through independent and collaborative learning.</a:t>
            </a:r>
          </a:p>
          <a:p>
            <a:pPr lvl="0" indent="9144" algn="just">
              <a:buClr>
                <a:schemeClr val="dk1"/>
              </a:buClr>
              <a:buSzPct val="27271"/>
            </a:pPr>
            <a:endParaRPr lang="en-GB" dirty="0"/>
          </a:p>
        </p:txBody>
      </p:sp>
      <p:sp>
        <p:nvSpPr>
          <p:cNvPr id="10" name="Google Shape;88;p1">
            <a:extLst>
              <a:ext uri="{FF2B5EF4-FFF2-40B4-BE49-F238E27FC236}">
                <a16:creationId xmlns:a16="http://schemas.microsoft.com/office/drawing/2014/main" id="{329414A7-93A6-4DE1-BF58-7B7D04797C35}"/>
              </a:ext>
            </a:extLst>
          </p:cNvPr>
          <p:cNvSpPr txBox="1"/>
          <p:nvPr/>
        </p:nvSpPr>
        <p:spPr>
          <a:xfrm rot="-5400000">
            <a:off x="-545624" y="2831465"/>
            <a:ext cx="325532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800" b="1" i="0" u="none" strike="noStrike" cap="none">
                <a:solidFill>
                  <a:schemeClr val="lt1"/>
                </a:solidFill>
                <a:latin typeface="Calibri"/>
                <a:ea typeface="Calibri"/>
                <a:cs typeface="Calibri"/>
                <a:sym typeface="Calibri"/>
              </a:rPr>
              <a:t>Intent</a:t>
            </a:r>
            <a:endParaRPr sz="8800" b="1">
              <a:solidFill>
                <a:schemeClr val="lt1"/>
              </a:solidFill>
              <a:latin typeface="Calibri"/>
              <a:ea typeface="Calibri"/>
              <a:cs typeface="Calibri"/>
              <a:sym typeface="Calibri"/>
            </a:endParaRPr>
          </a:p>
        </p:txBody>
      </p:sp>
      <p:sp>
        <p:nvSpPr>
          <p:cNvPr id="15" name="Google Shape;86;p1">
            <a:extLst>
              <a:ext uri="{FF2B5EF4-FFF2-40B4-BE49-F238E27FC236}">
                <a16:creationId xmlns:a16="http://schemas.microsoft.com/office/drawing/2014/main" id="{E7BC8A39-BAF6-45FD-A2DB-909225AE720A}"/>
              </a:ext>
            </a:extLst>
          </p:cNvPr>
          <p:cNvSpPr/>
          <p:nvPr/>
        </p:nvSpPr>
        <p:spPr>
          <a:xfrm>
            <a:off x="0" y="0"/>
            <a:ext cx="2152357" cy="6858000"/>
          </a:xfrm>
          <a:prstGeom prst="rect">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6" name="Google Shape;88;p1">
            <a:extLst>
              <a:ext uri="{FF2B5EF4-FFF2-40B4-BE49-F238E27FC236}">
                <a16:creationId xmlns:a16="http://schemas.microsoft.com/office/drawing/2014/main" id="{56838150-BA61-4F2E-B132-096EDA1F872D}"/>
              </a:ext>
            </a:extLst>
          </p:cNvPr>
          <p:cNvSpPr txBox="1"/>
          <p:nvPr/>
        </p:nvSpPr>
        <p:spPr>
          <a:xfrm rot="-5400000">
            <a:off x="-545624" y="2831465"/>
            <a:ext cx="325532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800" b="1" i="0" u="none" strike="noStrike" cap="none">
                <a:solidFill>
                  <a:schemeClr val="lt1"/>
                </a:solidFill>
                <a:latin typeface="Calibri"/>
                <a:ea typeface="Calibri"/>
                <a:cs typeface="Calibri"/>
                <a:sym typeface="Calibri"/>
              </a:rPr>
              <a:t>Intent</a:t>
            </a:r>
            <a:endParaRPr sz="8800" b="1">
              <a:solidFill>
                <a:schemeClr val="lt1"/>
              </a:solidFill>
              <a:latin typeface="Calibri"/>
              <a:ea typeface="Calibri"/>
              <a:cs typeface="Calibri"/>
              <a:sym typeface="Calibri"/>
            </a:endParaRPr>
          </a:p>
        </p:txBody>
      </p:sp>
      <p:pic>
        <p:nvPicPr>
          <p:cNvPr id="17" name="Picture 16">
            <a:extLst>
              <a:ext uri="{FF2B5EF4-FFF2-40B4-BE49-F238E27FC236}">
                <a16:creationId xmlns:a16="http://schemas.microsoft.com/office/drawing/2014/main" id="{9026D7CA-27AD-4832-BDD5-C2FC9B9E2765}"/>
              </a:ext>
            </a:extLst>
          </p:cNvPr>
          <p:cNvPicPr>
            <a:picLocks noChangeAspect="1"/>
          </p:cNvPicPr>
          <p:nvPr/>
        </p:nvPicPr>
        <p:blipFill>
          <a:blip r:embed="rId3"/>
          <a:stretch>
            <a:fillRect/>
          </a:stretch>
        </p:blipFill>
        <p:spPr>
          <a:xfrm>
            <a:off x="202811" y="189414"/>
            <a:ext cx="1737662" cy="1737662"/>
          </a:xfrm>
          <a:prstGeom prst="rect">
            <a:avLst/>
          </a:prstGeom>
        </p:spPr>
      </p:pic>
    </p:spTree>
    <p:extLst>
      <p:ext uri="{BB962C8B-B14F-4D97-AF65-F5344CB8AC3E}">
        <p14:creationId xmlns:p14="http://schemas.microsoft.com/office/powerpoint/2010/main" val="10986033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3" name="TextBox 2">
            <a:extLst>
              <a:ext uri="{FF2B5EF4-FFF2-40B4-BE49-F238E27FC236}">
                <a16:creationId xmlns:a16="http://schemas.microsoft.com/office/drawing/2014/main" id="{CC9FD419-9CB3-4F0A-959D-D31FBB4530D7}"/>
              </a:ext>
            </a:extLst>
          </p:cNvPr>
          <p:cNvSpPr txBox="1"/>
          <p:nvPr/>
        </p:nvSpPr>
        <p:spPr>
          <a:xfrm>
            <a:off x="2623337" y="245314"/>
            <a:ext cx="9365852" cy="1815882"/>
          </a:xfrm>
          <a:prstGeom prst="rect">
            <a:avLst/>
          </a:prstGeom>
          <a:noFill/>
        </p:spPr>
        <p:txBody>
          <a:bodyPr wrap="square" lIns="91440" tIns="45720" rIns="91440" bIns="45720" rtlCol="0" anchor="t">
            <a:spAutoFit/>
          </a:bodyPr>
          <a:lstStyle/>
          <a:p>
            <a:r>
              <a:rPr lang="en-GB" sz="2800" b="1" dirty="0"/>
              <a:t>Manipulatives to support learning and independence</a:t>
            </a:r>
            <a:endParaRPr lang="en-GB" sz="2800" b="1" dirty="0">
              <a:cs typeface="Calibri"/>
            </a:endParaRPr>
          </a:p>
          <a:p>
            <a:endParaRPr lang="en-GB" sz="2800" dirty="0">
              <a:cs typeface="Calibri"/>
            </a:endParaRPr>
          </a:p>
          <a:p>
            <a:endParaRPr lang="en-GB" sz="2800" b="1" dirty="0">
              <a:cs typeface="Calibri"/>
            </a:endParaRPr>
          </a:p>
          <a:p>
            <a:endParaRPr lang="en-GB" sz="2800" b="1" dirty="0">
              <a:cs typeface="Calibri"/>
            </a:endParaRPr>
          </a:p>
        </p:txBody>
      </p:sp>
      <p:sp>
        <p:nvSpPr>
          <p:cNvPr id="10" name="Google Shape;86;p1">
            <a:extLst>
              <a:ext uri="{FF2B5EF4-FFF2-40B4-BE49-F238E27FC236}">
                <a16:creationId xmlns:a16="http://schemas.microsoft.com/office/drawing/2014/main" id="{BC3C1FB3-C14F-4B8B-B595-D12BFA4756E9}"/>
              </a:ext>
            </a:extLst>
          </p:cNvPr>
          <p:cNvSpPr/>
          <p:nvPr/>
        </p:nvSpPr>
        <p:spPr>
          <a:xfrm>
            <a:off x="9295" y="0"/>
            <a:ext cx="2152357" cy="6858000"/>
          </a:xfrm>
          <a:prstGeom prst="rect">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1" name="Google Shape;88;p1">
            <a:extLst>
              <a:ext uri="{FF2B5EF4-FFF2-40B4-BE49-F238E27FC236}">
                <a16:creationId xmlns:a16="http://schemas.microsoft.com/office/drawing/2014/main" id="{5E28B9FE-0A6D-43F2-970A-38AAFE11C77B}"/>
              </a:ext>
            </a:extLst>
          </p:cNvPr>
          <p:cNvSpPr txBox="1"/>
          <p:nvPr/>
        </p:nvSpPr>
        <p:spPr>
          <a:xfrm rot="-5400000">
            <a:off x="-445250" y="3365715"/>
            <a:ext cx="3255328"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0" u="none" strike="noStrike" cap="none" dirty="0">
                <a:solidFill>
                  <a:schemeClr val="lt1"/>
                </a:solidFill>
                <a:latin typeface="Calibri"/>
                <a:ea typeface="Calibri"/>
                <a:cs typeface="Calibri"/>
                <a:sym typeface="Calibri"/>
              </a:rPr>
              <a:t>Implementation</a:t>
            </a:r>
            <a:endParaRPr sz="3600" b="1" dirty="0">
              <a:solidFill>
                <a:schemeClr val="lt1"/>
              </a:solidFill>
              <a:latin typeface="Calibri"/>
              <a:ea typeface="Calibri"/>
              <a:cs typeface="Calibri"/>
              <a:sym typeface="Calibri"/>
            </a:endParaRPr>
          </a:p>
        </p:txBody>
      </p:sp>
      <p:pic>
        <p:nvPicPr>
          <p:cNvPr id="12" name="Picture 11">
            <a:extLst>
              <a:ext uri="{FF2B5EF4-FFF2-40B4-BE49-F238E27FC236}">
                <a16:creationId xmlns:a16="http://schemas.microsoft.com/office/drawing/2014/main" id="{549C7831-4B2D-4139-97DF-92D8B13778DD}"/>
              </a:ext>
            </a:extLst>
          </p:cNvPr>
          <p:cNvPicPr>
            <a:picLocks noChangeAspect="1"/>
          </p:cNvPicPr>
          <p:nvPr/>
        </p:nvPicPr>
        <p:blipFill>
          <a:blip r:embed="rId3"/>
          <a:stretch>
            <a:fillRect/>
          </a:stretch>
        </p:blipFill>
        <p:spPr>
          <a:xfrm>
            <a:off x="202811" y="189414"/>
            <a:ext cx="1737662" cy="1737662"/>
          </a:xfrm>
          <a:prstGeom prst="rect">
            <a:avLst/>
          </a:prstGeom>
        </p:spPr>
      </p:pic>
      <p:sp>
        <p:nvSpPr>
          <p:cNvPr id="5" name="Rectangle 4">
            <a:extLst>
              <a:ext uri="{FF2B5EF4-FFF2-40B4-BE49-F238E27FC236}">
                <a16:creationId xmlns:a16="http://schemas.microsoft.com/office/drawing/2014/main" id="{92E73E94-342C-C6DF-2F5A-58C56DC2CCF3}"/>
              </a:ext>
            </a:extLst>
          </p:cNvPr>
          <p:cNvSpPr/>
          <p:nvPr/>
        </p:nvSpPr>
        <p:spPr>
          <a:xfrm>
            <a:off x="2623336" y="885740"/>
            <a:ext cx="9365851" cy="2050690"/>
          </a:xfrm>
          <a:prstGeom prst="rect">
            <a:avLst/>
          </a:prstGeom>
        </p:spPr>
        <p:txBody>
          <a:bodyPr wrap="square">
            <a:spAutoFit/>
          </a:bodyPr>
          <a:lstStyle/>
          <a:p>
            <a:pPr>
              <a:lnSpc>
                <a:spcPct val="107000"/>
              </a:lnSpc>
              <a:spcAft>
                <a:spcPts val="800"/>
              </a:spcAft>
            </a:pPr>
            <a:r>
              <a:rPr lang="en-GB" sz="2400" dirty="0">
                <a:latin typeface="Calibri" panose="020F0502020204030204" pitchFamily="34" charset="0"/>
                <a:ea typeface="Calibri" panose="020F0502020204030204" pitchFamily="34" charset="0"/>
                <a:cs typeface="Times New Roman" panose="02020603050405020304" pitchFamily="18" charset="0"/>
              </a:rPr>
              <a:t>To support their work and to encourage independence, pupils have the opportunity to use a wide range of manipulatives, as part of the CPA approach, such as number lines, number squares, dienes and multilink. In Key Stage 2 all children have a 1:1 where they can use White Rose Hub Digital tools to support their learning. </a:t>
            </a:r>
            <a:endParaRPr lang="en-GB" sz="2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584AE0E6-17DA-901E-EC4B-8BC1E973AFAE}"/>
              </a:ext>
            </a:extLst>
          </p:cNvPr>
          <p:cNvPicPr>
            <a:picLocks noChangeAspect="1"/>
          </p:cNvPicPr>
          <p:nvPr/>
        </p:nvPicPr>
        <p:blipFill>
          <a:blip r:embed="rId4"/>
          <a:stretch>
            <a:fillRect/>
          </a:stretch>
        </p:blipFill>
        <p:spPr>
          <a:xfrm>
            <a:off x="2741005" y="2936430"/>
            <a:ext cx="1286901" cy="1436316"/>
          </a:xfrm>
          <a:prstGeom prst="rect">
            <a:avLst/>
          </a:prstGeom>
        </p:spPr>
      </p:pic>
      <p:pic>
        <p:nvPicPr>
          <p:cNvPr id="9" name="Picture 8">
            <a:extLst>
              <a:ext uri="{FF2B5EF4-FFF2-40B4-BE49-F238E27FC236}">
                <a16:creationId xmlns:a16="http://schemas.microsoft.com/office/drawing/2014/main" id="{427C22AC-748A-4148-6A44-711B7FB0DF72}"/>
              </a:ext>
            </a:extLst>
          </p:cNvPr>
          <p:cNvPicPr>
            <a:picLocks noChangeAspect="1"/>
          </p:cNvPicPr>
          <p:nvPr/>
        </p:nvPicPr>
        <p:blipFill>
          <a:blip r:embed="rId5"/>
          <a:stretch>
            <a:fillRect/>
          </a:stretch>
        </p:blipFill>
        <p:spPr>
          <a:xfrm>
            <a:off x="4267531" y="2936430"/>
            <a:ext cx="1915633" cy="1872238"/>
          </a:xfrm>
          <a:prstGeom prst="rect">
            <a:avLst/>
          </a:prstGeom>
        </p:spPr>
      </p:pic>
      <p:pic>
        <p:nvPicPr>
          <p:cNvPr id="14" name="Picture 13">
            <a:extLst>
              <a:ext uri="{FF2B5EF4-FFF2-40B4-BE49-F238E27FC236}">
                <a16:creationId xmlns:a16="http://schemas.microsoft.com/office/drawing/2014/main" id="{2338AB93-322D-BB0A-92C2-28EB8271BCD6}"/>
              </a:ext>
            </a:extLst>
          </p:cNvPr>
          <p:cNvPicPr>
            <a:picLocks noChangeAspect="1"/>
          </p:cNvPicPr>
          <p:nvPr/>
        </p:nvPicPr>
        <p:blipFill>
          <a:blip r:embed="rId6"/>
          <a:stretch>
            <a:fillRect/>
          </a:stretch>
        </p:blipFill>
        <p:spPr>
          <a:xfrm>
            <a:off x="4368258" y="5259063"/>
            <a:ext cx="3067138" cy="1353623"/>
          </a:xfrm>
          <a:prstGeom prst="rect">
            <a:avLst/>
          </a:prstGeom>
        </p:spPr>
      </p:pic>
      <p:pic>
        <p:nvPicPr>
          <p:cNvPr id="16" name="Picture 15">
            <a:extLst>
              <a:ext uri="{FF2B5EF4-FFF2-40B4-BE49-F238E27FC236}">
                <a16:creationId xmlns:a16="http://schemas.microsoft.com/office/drawing/2014/main" id="{9647BF86-B0F1-7204-3722-07A1950283A5}"/>
              </a:ext>
            </a:extLst>
          </p:cNvPr>
          <p:cNvPicPr>
            <a:picLocks noChangeAspect="1"/>
          </p:cNvPicPr>
          <p:nvPr/>
        </p:nvPicPr>
        <p:blipFill>
          <a:blip r:embed="rId7"/>
          <a:stretch>
            <a:fillRect/>
          </a:stretch>
        </p:blipFill>
        <p:spPr>
          <a:xfrm>
            <a:off x="2701743" y="4937423"/>
            <a:ext cx="1393789" cy="1796440"/>
          </a:xfrm>
          <a:prstGeom prst="rect">
            <a:avLst/>
          </a:prstGeom>
        </p:spPr>
      </p:pic>
      <p:pic>
        <p:nvPicPr>
          <p:cNvPr id="20" name="Picture 19">
            <a:extLst>
              <a:ext uri="{FF2B5EF4-FFF2-40B4-BE49-F238E27FC236}">
                <a16:creationId xmlns:a16="http://schemas.microsoft.com/office/drawing/2014/main" id="{F2266730-373D-D07C-E7B1-CE06096A1FC9}"/>
              </a:ext>
            </a:extLst>
          </p:cNvPr>
          <p:cNvPicPr>
            <a:picLocks noChangeAspect="1"/>
          </p:cNvPicPr>
          <p:nvPr/>
        </p:nvPicPr>
        <p:blipFill>
          <a:blip r:embed="rId8"/>
          <a:stretch>
            <a:fillRect/>
          </a:stretch>
        </p:blipFill>
        <p:spPr>
          <a:xfrm>
            <a:off x="7979529" y="4906712"/>
            <a:ext cx="1972695" cy="1972695"/>
          </a:xfrm>
          <a:prstGeom prst="rect">
            <a:avLst/>
          </a:prstGeom>
        </p:spPr>
      </p:pic>
      <p:pic>
        <p:nvPicPr>
          <p:cNvPr id="3074" name="Picture 2" descr="Full range of coins of United Kingdom isolated over white | Willow Lane  Primary School">
            <a:extLst>
              <a:ext uri="{FF2B5EF4-FFF2-40B4-BE49-F238E27FC236}">
                <a16:creationId xmlns:a16="http://schemas.microsoft.com/office/drawing/2014/main" id="{E2092462-DDCA-34F8-5FA7-D133C5D3369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93983" y="3124649"/>
            <a:ext cx="1624555" cy="162455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WRM Digital Tools - Place Value Chart | ⭐️ NEW! Digital Tools from White  Rose Maths 💻 One of our biggest requests over the last 18 months has been  for a set">
            <a:extLst>
              <a:ext uri="{FF2B5EF4-FFF2-40B4-BE49-F238E27FC236}">
                <a16:creationId xmlns:a16="http://schemas.microsoft.com/office/drawing/2014/main" id="{4222C690-3CB9-D1CF-8A1D-4ECCD75D922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662671" y="3124649"/>
            <a:ext cx="3163784" cy="1989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56259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3" name="TextBox 2">
            <a:extLst>
              <a:ext uri="{FF2B5EF4-FFF2-40B4-BE49-F238E27FC236}">
                <a16:creationId xmlns:a16="http://schemas.microsoft.com/office/drawing/2014/main" id="{CC9FD419-9CB3-4F0A-959D-D31FBB4530D7}"/>
              </a:ext>
            </a:extLst>
          </p:cNvPr>
          <p:cNvSpPr txBox="1"/>
          <p:nvPr/>
        </p:nvSpPr>
        <p:spPr>
          <a:xfrm>
            <a:off x="2326612" y="111194"/>
            <a:ext cx="9365852" cy="1815882"/>
          </a:xfrm>
          <a:prstGeom prst="rect">
            <a:avLst/>
          </a:prstGeom>
          <a:noFill/>
        </p:spPr>
        <p:txBody>
          <a:bodyPr wrap="square" lIns="91440" tIns="45720" rIns="91440" bIns="45720" rtlCol="0" anchor="t">
            <a:spAutoFit/>
          </a:bodyPr>
          <a:lstStyle/>
          <a:p>
            <a:r>
              <a:rPr lang="en-GB" sz="2800" b="1" dirty="0"/>
              <a:t>Termly Whole school </a:t>
            </a:r>
            <a:r>
              <a:rPr lang="en-GB" sz="2800" b="1" dirty="0" err="1"/>
              <a:t>Nrich</a:t>
            </a:r>
            <a:r>
              <a:rPr lang="en-GB" sz="2800" b="1" dirty="0"/>
              <a:t> days</a:t>
            </a:r>
            <a:endParaRPr lang="en-GB" sz="2800" b="1" dirty="0">
              <a:cs typeface="Calibri"/>
            </a:endParaRPr>
          </a:p>
          <a:p>
            <a:endParaRPr lang="en-GB" sz="2800" dirty="0">
              <a:cs typeface="Calibri"/>
            </a:endParaRPr>
          </a:p>
          <a:p>
            <a:endParaRPr lang="en-GB" sz="2800" b="1" dirty="0">
              <a:cs typeface="Calibri"/>
            </a:endParaRPr>
          </a:p>
          <a:p>
            <a:endParaRPr lang="en-GB" sz="2800" b="1" dirty="0">
              <a:cs typeface="Calibri"/>
            </a:endParaRPr>
          </a:p>
        </p:txBody>
      </p:sp>
      <p:sp>
        <p:nvSpPr>
          <p:cNvPr id="10" name="Google Shape;86;p1">
            <a:extLst>
              <a:ext uri="{FF2B5EF4-FFF2-40B4-BE49-F238E27FC236}">
                <a16:creationId xmlns:a16="http://schemas.microsoft.com/office/drawing/2014/main" id="{BC3C1FB3-C14F-4B8B-B595-D12BFA4756E9}"/>
              </a:ext>
            </a:extLst>
          </p:cNvPr>
          <p:cNvSpPr/>
          <p:nvPr/>
        </p:nvSpPr>
        <p:spPr>
          <a:xfrm>
            <a:off x="9295" y="0"/>
            <a:ext cx="2152357" cy="6858000"/>
          </a:xfrm>
          <a:prstGeom prst="rect">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1" name="Google Shape;88;p1">
            <a:extLst>
              <a:ext uri="{FF2B5EF4-FFF2-40B4-BE49-F238E27FC236}">
                <a16:creationId xmlns:a16="http://schemas.microsoft.com/office/drawing/2014/main" id="{5E28B9FE-0A6D-43F2-970A-38AAFE11C77B}"/>
              </a:ext>
            </a:extLst>
          </p:cNvPr>
          <p:cNvSpPr txBox="1"/>
          <p:nvPr/>
        </p:nvSpPr>
        <p:spPr>
          <a:xfrm rot="-5400000">
            <a:off x="-445250" y="3365715"/>
            <a:ext cx="3255328"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0" u="none" strike="noStrike" cap="none" dirty="0">
                <a:solidFill>
                  <a:schemeClr val="lt1"/>
                </a:solidFill>
                <a:latin typeface="Calibri"/>
                <a:ea typeface="Calibri"/>
                <a:cs typeface="Calibri"/>
                <a:sym typeface="Calibri"/>
              </a:rPr>
              <a:t>Implementation</a:t>
            </a:r>
            <a:endParaRPr sz="3600" b="1" dirty="0">
              <a:solidFill>
                <a:schemeClr val="lt1"/>
              </a:solidFill>
              <a:latin typeface="Calibri"/>
              <a:ea typeface="Calibri"/>
              <a:cs typeface="Calibri"/>
              <a:sym typeface="Calibri"/>
            </a:endParaRPr>
          </a:p>
        </p:txBody>
      </p:sp>
      <p:pic>
        <p:nvPicPr>
          <p:cNvPr id="12" name="Picture 11">
            <a:extLst>
              <a:ext uri="{FF2B5EF4-FFF2-40B4-BE49-F238E27FC236}">
                <a16:creationId xmlns:a16="http://schemas.microsoft.com/office/drawing/2014/main" id="{549C7831-4B2D-4139-97DF-92D8B13778DD}"/>
              </a:ext>
            </a:extLst>
          </p:cNvPr>
          <p:cNvPicPr>
            <a:picLocks noChangeAspect="1"/>
          </p:cNvPicPr>
          <p:nvPr/>
        </p:nvPicPr>
        <p:blipFill>
          <a:blip r:embed="rId3"/>
          <a:stretch>
            <a:fillRect/>
          </a:stretch>
        </p:blipFill>
        <p:spPr>
          <a:xfrm>
            <a:off x="202811" y="189414"/>
            <a:ext cx="1737662" cy="1737662"/>
          </a:xfrm>
          <a:prstGeom prst="rect">
            <a:avLst/>
          </a:prstGeom>
        </p:spPr>
      </p:pic>
      <p:sp>
        <p:nvSpPr>
          <p:cNvPr id="5" name="Rectangle 4">
            <a:extLst>
              <a:ext uri="{FF2B5EF4-FFF2-40B4-BE49-F238E27FC236}">
                <a16:creationId xmlns:a16="http://schemas.microsoft.com/office/drawing/2014/main" id="{92E73E94-342C-C6DF-2F5A-58C56DC2CCF3}"/>
              </a:ext>
            </a:extLst>
          </p:cNvPr>
          <p:cNvSpPr/>
          <p:nvPr/>
        </p:nvSpPr>
        <p:spPr>
          <a:xfrm>
            <a:off x="2326612" y="716927"/>
            <a:ext cx="4446777" cy="2841034"/>
          </a:xfrm>
          <a:prstGeom prst="rect">
            <a:avLst/>
          </a:prstGeom>
        </p:spPr>
        <p:txBody>
          <a:bodyPr wrap="square">
            <a:spAutoFit/>
          </a:bodyPr>
          <a:lstStyle/>
          <a:p>
            <a:pPr>
              <a:lnSpc>
                <a:spcPct val="107000"/>
              </a:lnSpc>
              <a:spcAft>
                <a:spcPts val="800"/>
              </a:spcAft>
            </a:pPr>
            <a:r>
              <a:rPr lang="en-GB" sz="2400" dirty="0">
                <a:latin typeface="Calibri" panose="020F0502020204030204" pitchFamily="34" charset="0"/>
                <a:ea typeface="Calibri" panose="020F0502020204030204" pitchFamily="34" charset="0"/>
                <a:cs typeface="Times New Roman" panose="02020603050405020304" pitchFamily="18" charset="0"/>
              </a:rPr>
              <a:t>Each term, the whole school within a week will complete the same </a:t>
            </a:r>
            <a:r>
              <a:rPr lang="en-GB" sz="2400" dirty="0" err="1">
                <a:latin typeface="Calibri" panose="020F0502020204030204" pitchFamily="34" charset="0"/>
                <a:ea typeface="Calibri" panose="020F0502020204030204" pitchFamily="34" charset="0"/>
                <a:cs typeface="Times New Roman" panose="02020603050405020304" pitchFamily="18" charset="0"/>
              </a:rPr>
              <a:t>Nrich</a:t>
            </a:r>
            <a:r>
              <a:rPr lang="en-GB" sz="2400" dirty="0">
                <a:latin typeface="Calibri" panose="020F0502020204030204" pitchFamily="34" charset="0"/>
                <a:ea typeface="Calibri" panose="020F0502020204030204" pitchFamily="34" charset="0"/>
                <a:cs typeface="Times New Roman" panose="02020603050405020304" pitchFamily="18" charset="0"/>
              </a:rPr>
              <a:t> activity for the children to develop their problem solving skills and reasoning through sharing their completed task with the rest of the school. </a:t>
            </a:r>
            <a:endParaRPr lang="en-GB" sz="2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05A000CA-BCD7-43F8-9159-388372B14786}"/>
              </a:ext>
            </a:extLst>
          </p:cNvPr>
          <p:cNvPicPr>
            <a:picLocks noChangeAspect="1"/>
          </p:cNvPicPr>
          <p:nvPr/>
        </p:nvPicPr>
        <p:blipFill>
          <a:blip r:embed="rId4"/>
          <a:stretch>
            <a:fillRect/>
          </a:stretch>
        </p:blipFill>
        <p:spPr>
          <a:xfrm>
            <a:off x="6773389" y="1139484"/>
            <a:ext cx="5356247" cy="5356247"/>
          </a:xfrm>
          <a:prstGeom prst="rect">
            <a:avLst/>
          </a:prstGeom>
        </p:spPr>
      </p:pic>
      <p:pic>
        <p:nvPicPr>
          <p:cNvPr id="8" name="Picture 7">
            <a:extLst>
              <a:ext uri="{FF2B5EF4-FFF2-40B4-BE49-F238E27FC236}">
                <a16:creationId xmlns:a16="http://schemas.microsoft.com/office/drawing/2014/main" id="{15FDBD62-15A5-1EEA-F9E1-4CF6F98216FF}"/>
              </a:ext>
            </a:extLst>
          </p:cNvPr>
          <p:cNvPicPr>
            <a:picLocks noChangeAspect="1"/>
          </p:cNvPicPr>
          <p:nvPr/>
        </p:nvPicPr>
        <p:blipFill>
          <a:blip r:embed="rId5"/>
          <a:stretch>
            <a:fillRect/>
          </a:stretch>
        </p:blipFill>
        <p:spPr>
          <a:xfrm>
            <a:off x="2490156" y="3567299"/>
            <a:ext cx="2349619" cy="3179507"/>
          </a:xfrm>
          <a:prstGeom prst="rect">
            <a:avLst/>
          </a:prstGeom>
        </p:spPr>
      </p:pic>
    </p:spTree>
    <p:extLst>
      <p:ext uri="{BB962C8B-B14F-4D97-AF65-F5344CB8AC3E}">
        <p14:creationId xmlns:p14="http://schemas.microsoft.com/office/powerpoint/2010/main" val="18328833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3" name="TextBox 2">
            <a:extLst>
              <a:ext uri="{FF2B5EF4-FFF2-40B4-BE49-F238E27FC236}">
                <a16:creationId xmlns:a16="http://schemas.microsoft.com/office/drawing/2014/main" id="{CC9FD419-9CB3-4F0A-959D-D31FBB4530D7}"/>
              </a:ext>
            </a:extLst>
          </p:cNvPr>
          <p:cNvSpPr txBox="1"/>
          <p:nvPr/>
        </p:nvSpPr>
        <p:spPr>
          <a:xfrm>
            <a:off x="2623337" y="245314"/>
            <a:ext cx="9365852" cy="1815882"/>
          </a:xfrm>
          <a:prstGeom prst="rect">
            <a:avLst/>
          </a:prstGeom>
          <a:noFill/>
        </p:spPr>
        <p:txBody>
          <a:bodyPr wrap="square" lIns="91440" tIns="45720" rIns="91440" bIns="45720" rtlCol="0" anchor="t">
            <a:spAutoFit/>
          </a:bodyPr>
          <a:lstStyle/>
          <a:p>
            <a:r>
              <a:rPr lang="en-GB" sz="2800" b="1" dirty="0"/>
              <a:t>Calculation Policy</a:t>
            </a:r>
            <a:endParaRPr lang="en-GB" sz="2800" b="1" dirty="0">
              <a:cs typeface="Calibri"/>
            </a:endParaRPr>
          </a:p>
          <a:p>
            <a:endParaRPr lang="en-GB" sz="2800" dirty="0">
              <a:cs typeface="Calibri"/>
            </a:endParaRPr>
          </a:p>
          <a:p>
            <a:endParaRPr lang="en-GB" sz="2800" b="1" dirty="0">
              <a:cs typeface="Calibri"/>
            </a:endParaRPr>
          </a:p>
          <a:p>
            <a:endParaRPr lang="en-GB" sz="2800" b="1" dirty="0">
              <a:cs typeface="Calibri"/>
            </a:endParaRPr>
          </a:p>
        </p:txBody>
      </p:sp>
      <p:sp>
        <p:nvSpPr>
          <p:cNvPr id="10" name="Google Shape;86;p1">
            <a:extLst>
              <a:ext uri="{FF2B5EF4-FFF2-40B4-BE49-F238E27FC236}">
                <a16:creationId xmlns:a16="http://schemas.microsoft.com/office/drawing/2014/main" id="{BC3C1FB3-C14F-4B8B-B595-D12BFA4756E9}"/>
              </a:ext>
            </a:extLst>
          </p:cNvPr>
          <p:cNvSpPr/>
          <p:nvPr/>
        </p:nvSpPr>
        <p:spPr>
          <a:xfrm>
            <a:off x="9295" y="0"/>
            <a:ext cx="2152357" cy="6858000"/>
          </a:xfrm>
          <a:prstGeom prst="rect">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1" name="Google Shape;88;p1">
            <a:extLst>
              <a:ext uri="{FF2B5EF4-FFF2-40B4-BE49-F238E27FC236}">
                <a16:creationId xmlns:a16="http://schemas.microsoft.com/office/drawing/2014/main" id="{5E28B9FE-0A6D-43F2-970A-38AAFE11C77B}"/>
              </a:ext>
            </a:extLst>
          </p:cNvPr>
          <p:cNvSpPr txBox="1"/>
          <p:nvPr/>
        </p:nvSpPr>
        <p:spPr>
          <a:xfrm rot="-5400000">
            <a:off x="-445250" y="3365715"/>
            <a:ext cx="3255328"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0" u="none" strike="noStrike" cap="none" dirty="0">
                <a:solidFill>
                  <a:schemeClr val="lt1"/>
                </a:solidFill>
                <a:latin typeface="Calibri"/>
                <a:ea typeface="Calibri"/>
                <a:cs typeface="Calibri"/>
                <a:sym typeface="Calibri"/>
              </a:rPr>
              <a:t>Implementation</a:t>
            </a:r>
            <a:endParaRPr sz="3600" b="1" dirty="0">
              <a:solidFill>
                <a:schemeClr val="lt1"/>
              </a:solidFill>
              <a:latin typeface="Calibri"/>
              <a:ea typeface="Calibri"/>
              <a:cs typeface="Calibri"/>
              <a:sym typeface="Calibri"/>
            </a:endParaRPr>
          </a:p>
        </p:txBody>
      </p:sp>
      <p:pic>
        <p:nvPicPr>
          <p:cNvPr id="12" name="Picture 11">
            <a:extLst>
              <a:ext uri="{FF2B5EF4-FFF2-40B4-BE49-F238E27FC236}">
                <a16:creationId xmlns:a16="http://schemas.microsoft.com/office/drawing/2014/main" id="{549C7831-4B2D-4139-97DF-92D8B13778DD}"/>
              </a:ext>
            </a:extLst>
          </p:cNvPr>
          <p:cNvPicPr>
            <a:picLocks noChangeAspect="1"/>
          </p:cNvPicPr>
          <p:nvPr/>
        </p:nvPicPr>
        <p:blipFill>
          <a:blip r:embed="rId3"/>
          <a:stretch>
            <a:fillRect/>
          </a:stretch>
        </p:blipFill>
        <p:spPr>
          <a:xfrm>
            <a:off x="202811" y="189414"/>
            <a:ext cx="1737662" cy="1737662"/>
          </a:xfrm>
          <a:prstGeom prst="rect">
            <a:avLst/>
          </a:prstGeom>
        </p:spPr>
      </p:pic>
      <p:sp>
        <p:nvSpPr>
          <p:cNvPr id="5" name="Rectangle 4">
            <a:extLst>
              <a:ext uri="{FF2B5EF4-FFF2-40B4-BE49-F238E27FC236}">
                <a16:creationId xmlns:a16="http://schemas.microsoft.com/office/drawing/2014/main" id="{92E73E94-342C-C6DF-2F5A-58C56DC2CCF3}"/>
              </a:ext>
            </a:extLst>
          </p:cNvPr>
          <p:cNvSpPr/>
          <p:nvPr/>
        </p:nvSpPr>
        <p:spPr>
          <a:xfrm>
            <a:off x="2623334" y="821534"/>
            <a:ext cx="9365851" cy="967765"/>
          </a:xfrm>
          <a:prstGeom prst="rect">
            <a:avLst/>
          </a:prstGeom>
        </p:spPr>
        <p:txBody>
          <a:bodyPr wrap="square">
            <a:spAutoFit/>
          </a:bodyPr>
          <a:lstStyle/>
          <a:p>
            <a:pPr>
              <a:lnSpc>
                <a:spcPct val="107000"/>
              </a:lnSpc>
              <a:spcAft>
                <a:spcPts val="800"/>
              </a:spcAft>
            </a:pPr>
            <a:r>
              <a:rPr lang="en-GB" sz="2400" dirty="0">
                <a:latin typeface="Calibri" panose="020F0502020204030204" pitchFamily="34" charset="0"/>
                <a:ea typeface="Calibri" panose="020F0502020204030204" pitchFamily="34" charset="0"/>
                <a:cs typeface="Times New Roman" panose="02020603050405020304" pitchFamily="18" charset="0"/>
              </a:rPr>
              <a:t>Find our calculation policy on the link below.</a:t>
            </a:r>
          </a:p>
          <a:p>
            <a:pPr>
              <a:lnSpc>
                <a:spcPct val="107000"/>
              </a:lnSpc>
              <a:spcAft>
                <a:spcPts val="800"/>
              </a:spcAft>
            </a:pPr>
            <a:endParaRPr lang="en-GB"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9011158A-F6F5-76B5-A8CA-09C09E0C77D2}"/>
              </a:ext>
            </a:extLst>
          </p:cNvPr>
          <p:cNvSpPr txBox="1"/>
          <p:nvPr/>
        </p:nvSpPr>
        <p:spPr>
          <a:xfrm>
            <a:off x="2623330" y="1474937"/>
            <a:ext cx="6099716" cy="369332"/>
          </a:xfrm>
          <a:prstGeom prst="rect">
            <a:avLst/>
          </a:prstGeom>
          <a:noFill/>
        </p:spPr>
        <p:txBody>
          <a:bodyPr wrap="square">
            <a:spAutoFit/>
          </a:bodyPr>
          <a:lstStyle/>
          <a:p>
            <a:r>
              <a:rPr lang="en-GB" dirty="0">
                <a:hlinkClick r:id="rId4"/>
              </a:rPr>
              <a:t>Unity SP Calculation Policy 2023-24.ppsx</a:t>
            </a:r>
            <a:endParaRPr lang="en-GB" dirty="0"/>
          </a:p>
        </p:txBody>
      </p:sp>
      <p:sp>
        <p:nvSpPr>
          <p:cNvPr id="14" name="Rectangle 13">
            <a:extLst>
              <a:ext uri="{FF2B5EF4-FFF2-40B4-BE49-F238E27FC236}">
                <a16:creationId xmlns:a16="http://schemas.microsoft.com/office/drawing/2014/main" id="{401E839C-0385-B50D-55F3-EAA540560A35}"/>
              </a:ext>
            </a:extLst>
          </p:cNvPr>
          <p:cNvSpPr/>
          <p:nvPr/>
        </p:nvSpPr>
        <p:spPr>
          <a:xfrm>
            <a:off x="2355168" y="2050630"/>
            <a:ext cx="9634017" cy="4421723"/>
          </a:xfrm>
          <a:prstGeom prst="rect">
            <a:avLst/>
          </a:prstGeom>
        </p:spPr>
        <p:txBody>
          <a:bodyPr wrap="square">
            <a:spAutoFit/>
          </a:bodyPr>
          <a:lstStyle/>
          <a:p>
            <a:pPr>
              <a:lnSpc>
                <a:spcPct val="107000"/>
              </a:lnSpc>
              <a:spcAft>
                <a:spcPts val="800"/>
              </a:spcAft>
            </a:pPr>
            <a:r>
              <a:rPr lang="en-GB" sz="2400" dirty="0">
                <a:latin typeface="Calibri" panose="020F0502020204030204" pitchFamily="34" charset="0"/>
                <a:ea typeface="Calibri" panose="020F0502020204030204" pitchFamily="34" charset="0"/>
                <a:cs typeface="Times New Roman" panose="02020603050405020304" pitchFamily="18" charset="0"/>
              </a:rPr>
              <a:t>Our aim is to create confident mathematicians grounded with number fluency and calculation skills. We use White Rose methods and representations to ensure we achieve this. The Trust Calculation policy creates a consistent approach across the school and a clear progression of skills. Using the concrete, pictorial and abstract approach allows children to have a much deeper understanding of Mathematical concepts. Children are then able to apply this knowledge to a range of different calculations and problems. Our calculation policy is a working document and even though methods are introduced in specific year groups, we encourage teachers through formative assessment to use appropriate representations depending on the children, ensuring it builds on prior knowledge. </a:t>
            </a:r>
          </a:p>
        </p:txBody>
      </p:sp>
    </p:spTree>
    <p:extLst>
      <p:ext uri="{BB962C8B-B14F-4D97-AF65-F5344CB8AC3E}">
        <p14:creationId xmlns:p14="http://schemas.microsoft.com/office/powerpoint/2010/main" val="57463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3" name="TextBox 2">
            <a:extLst>
              <a:ext uri="{FF2B5EF4-FFF2-40B4-BE49-F238E27FC236}">
                <a16:creationId xmlns:a16="http://schemas.microsoft.com/office/drawing/2014/main" id="{CC9FD419-9CB3-4F0A-959D-D31FBB4530D7}"/>
              </a:ext>
            </a:extLst>
          </p:cNvPr>
          <p:cNvSpPr txBox="1"/>
          <p:nvPr/>
        </p:nvSpPr>
        <p:spPr>
          <a:xfrm>
            <a:off x="2518737" y="652245"/>
            <a:ext cx="9365853" cy="5016758"/>
          </a:xfrm>
          <a:prstGeom prst="rect">
            <a:avLst/>
          </a:prstGeom>
          <a:noFill/>
        </p:spPr>
        <p:txBody>
          <a:bodyPr wrap="square" lIns="91440" tIns="45720" rIns="91440" bIns="45720" rtlCol="0" anchor="t">
            <a:spAutoFit/>
          </a:bodyPr>
          <a:lstStyle/>
          <a:p>
            <a:r>
              <a:rPr lang="en-GB" sz="2800" b="1" dirty="0"/>
              <a:t>Tailoring for SEND</a:t>
            </a:r>
          </a:p>
          <a:p>
            <a:endParaRPr lang="en-GB" sz="2800" b="1" dirty="0">
              <a:cs typeface="Calibri"/>
            </a:endParaRPr>
          </a:p>
          <a:p>
            <a:r>
              <a:rPr lang="en-GB" sz="2400" dirty="0">
                <a:cs typeface="Calibri"/>
              </a:rPr>
              <a:t>At Wickhambrook Primary Academy, we aim for all mathematics lessons and learning questions to be accessible to all pupils.  Pre-teaching of mathematical vocabulary provides all children with the opportunity to demonstrate an understanding of subject specific language.  The use of </a:t>
            </a:r>
            <a:r>
              <a:rPr lang="en-GB" sz="2400" dirty="0">
                <a:ea typeface="+mn-lt"/>
                <a:cs typeface="+mn-lt"/>
              </a:rPr>
              <a:t>visuals on slides and worksheets to aid understanding and recall.  In addition, working walls are used, worksheets with key information on and iPads in Key Stage 2 to minimise cognitive overload, so children can use and apply their knowledge more easily.  Sentence stems can be used where necessary to aid with written reasoning and problem solving. A range of manipulatives are available or digital tools for children to use manipulatives that work for them. </a:t>
            </a:r>
            <a:endParaRPr lang="en-GB" dirty="0"/>
          </a:p>
        </p:txBody>
      </p:sp>
      <p:sp>
        <p:nvSpPr>
          <p:cNvPr id="10" name="Google Shape;86;p1">
            <a:extLst>
              <a:ext uri="{FF2B5EF4-FFF2-40B4-BE49-F238E27FC236}">
                <a16:creationId xmlns:a16="http://schemas.microsoft.com/office/drawing/2014/main" id="{897F5386-3CD5-4DAA-A67D-B4B811CAC20F}"/>
              </a:ext>
            </a:extLst>
          </p:cNvPr>
          <p:cNvSpPr/>
          <p:nvPr/>
        </p:nvSpPr>
        <p:spPr>
          <a:xfrm>
            <a:off x="9295" y="0"/>
            <a:ext cx="2152357" cy="6858000"/>
          </a:xfrm>
          <a:prstGeom prst="rect">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1" name="Google Shape;88;p1">
            <a:extLst>
              <a:ext uri="{FF2B5EF4-FFF2-40B4-BE49-F238E27FC236}">
                <a16:creationId xmlns:a16="http://schemas.microsoft.com/office/drawing/2014/main" id="{543D687A-9F88-42FA-AEEE-17900A73E7C1}"/>
              </a:ext>
            </a:extLst>
          </p:cNvPr>
          <p:cNvSpPr txBox="1"/>
          <p:nvPr/>
        </p:nvSpPr>
        <p:spPr>
          <a:xfrm rot="-5400000">
            <a:off x="-445250" y="3365715"/>
            <a:ext cx="3255328"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0" u="none" strike="noStrike" cap="none" dirty="0">
                <a:solidFill>
                  <a:schemeClr val="lt1"/>
                </a:solidFill>
                <a:latin typeface="Calibri"/>
                <a:ea typeface="Calibri"/>
                <a:cs typeface="Calibri"/>
                <a:sym typeface="Calibri"/>
              </a:rPr>
              <a:t>Implementation</a:t>
            </a:r>
            <a:endParaRPr sz="3600" b="1" dirty="0">
              <a:solidFill>
                <a:schemeClr val="lt1"/>
              </a:solidFill>
              <a:latin typeface="Calibri"/>
              <a:ea typeface="Calibri"/>
              <a:cs typeface="Calibri"/>
              <a:sym typeface="Calibri"/>
            </a:endParaRPr>
          </a:p>
        </p:txBody>
      </p:sp>
      <p:pic>
        <p:nvPicPr>
          <p:cNvPr id="12" name="Picture 11">
            <a:extLst>
              <a:ext uri="{FF2B5EF4-FFF2-40B4-BE49-F238E27FC236}">
                <a16:creationId xmlns:a16="http://schemas.microsoft.com/office/drawing/2014/main" id="{8E800F63-4E41-4771-B3DF-5D1F5AEF01FF}"/>
              </a:ext>
            </a:extLst>
          </p:cNvPr>
          <p:cNvPicPr>
            <a:picLocks noChangeAspect="1"/>
          </p:cNvPicPr>
          <p:nvPr/>
        </p:nvPicPr>
        <p:blipFill>
          <a:blip r:embed="rId3"/>
          <a:stretch>
            <a:fillRect/>
          </a:stretch>
        </p:blipFill>
        <p:spPr>
          <a:xfrm>
            <a:off x="202811" y="189414"/>
            <a:ext cx="1737662" cy="1737662"/>
          </a:xfrm>
          <a:prstGeom prst="rect">
            <a:avLst/>
          </a:prstGeom>
        </p:spPr>
      </p:pic>
    </p:spTree>
    <p:extLst>
      <p:ext uri="{BB962C8B-B14F-4D97-AF65-F5344CB8AC3E}">
        <p14:creationId xmlns:p14="http://schemas.microsoft.com/office/powerpoint/2010/main" val="19456232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3" name="TextBox 2">
            <a:extLst>
              <a:ext uri="{FF2B5EF4-FFF2-40B4-BE49-F238E27FC236}">
                <a16:creationId xmlns:a16="http://schemas.microsoft.com/office/drawing/2014/main" id="{CC9FD419-9CB3-4F0A-959D-D31FBB4530D7}"/>
              </a:ext>
            </a:extLst>
          </p:cNvPr>
          <p:cNvSpPr txBox="1"/>
          <p:nvPr/>
        </p:nvSpPr>
        <p:spPr>
          <a:xfrm>
            <a:off x="2355168" y="349434"/>
            <a:ext cx="9380230" cy="5262979"/>
          </a:xfrm>
          <a:prstGeom prst="rect">
            <a:avLst/>
          </a:prstGeom>
          <a:noFill/>
        </p:spPr>
        <p:txBody>
          <a:bodyPr wrap="square" lIns="91440" tIns="45720" rIns="91440" bIns="45720" rtlCol="0" anchor="t">
            <a:spAutoFit/>
          </a:bodyPr>
          <a:lstStyle/>
          <a:p>
            <a:r>
              <a:rPr lang="en-US" sz="2400" b="1" dirty="0">
                <a:latin typeface="Calibri"/>
                <a:ea typeface="Calibri Light"/>
                <a:cs typeface="Calibri Light"/>
              </a:rPr>
              <a:t>Continuous Professional Development</a:t>
            </a:r>
          </a:p>
          <a:p>
            <a:endParaRPr lang="en-US" sz="2400" b="1" dirty="0">
              <a:latin typeface="Calibri"/>
              <a:ea typeface="Calibri Light"/>
              <a:cs typeface="Calibri Light"/>
            </a:endParaRPr>
          </a:p>
          <a:p>
            <a:r>
              <a:rPr lang="en-GB" sz="2400" dirty="0"/>
              <a:t>All staff have undergone CPD in Cognitive Load Theory, Spaced Practice Retrieval Theory and planning the wider curriculum which has supported the development of a modular wider curriculum. </a:t>
            </a:r>
          </a:p>
          <a:p>
            <a:r>
              <a:rPr lang="en-GB" sz="2400" dirty="0"/>
              <a:t>In addition, staff in Key Stage 2 have been trained in using 1:1 iPads within the classroom to use effectively in Maths lessons. There is also an area for sharing teaching using the iPads, resources and to collaborate with other schools in the Trust on Teams. </a:t>
            </a:r>
          </a:p>
          <a:p>
            <a:r>
              <a:rPr lang="en-GB" sz="2400" dirty="0"/>
              <a:t>Teachers are encouraged to develop their subject knowledge by accessing resources in school and online. White Rose also has videos to support with CPD. </a:t>
            </a:r>
          </a:p>
          <a:p>
            <a:r>
              <a:rPr lang="en-GB" sz="2400" dirty="0"/>
              <a:t>Maths Subject leaders have termly meetings with schools in the Trust and CPD is then provided to staff during staff meetings. </a:t>
            </a:r>
          </a:p>
        </p:txBody>
      </p:sp>
      <p:sp>
        <p:nvSpPr>
          <p:cNvPr id="10" name="Google Shape;86;p1">
            <a:extLst>
              <a:ext uri="{FF2B5EF4-FFF2-40B4-BE49-F238E27FC236}">
                <a16:creationId xmlns:a16="http://schemas.microsoft.com/office/drawing/2014/main" id="{4C6B3AD1-A49E-4F14-BE54-36C5D53EA1E0}"/>
              </a:ext>
            </a:extLst>
          </p:cNvPr>
          <p:cNvSpPr/>
          <p:nvPr/>
        </p:nvSpPr>
        <p:spPr>
          <a:xfrm>
            <a:off x="9295" y="0"/>
            <a:ext cx="2152357" cy="6858000"/>
          </a:xfrm>
          <a:prstGeom prst="rect">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1" name="Google Shape;88;p1">
            <a:extLst>
              <a:ext uri="{FF2B5EF4-FFF2-40B4-BE49-F238E27FC236}">
                <a16:creationId xmlns:a16="http://schemas.microsoft.com/office/drawing/2014/main" id="{0188DBF8-DAD9-4349-9090-5369D49648C3}"/>
              </a:ext>
            </a:extLst>
          </p:cNvPr>
          <p:cNvSpPr txBox="1"/>
          <p:nvPr/>
        </p:nvSpPr>
        <p:spPr>
          <a:xfrm rot="-5400000">
            <a:off x="-445250" y="3365715"/>
            <a:ext cx="3255328"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0" u="none" strike="noStrike" cap="none" dirty="0">
                <a:solidFill>
                  <a:schemeClr val="lt1"/>
                </a:solidFill>
                <a:latin typeface="Calibri"/>
                <a:ea typeface="Calibri"/>
                <a:cs typeface="Calibri"/>
                <a:sym typeface="Calibri"/>
              </a:rPr>
              <a:t>Implementation</a:t>
            </a:r>
            <a:endParaRPr sz="3600" b="1" dirty="0">
              <a:solidFill>
                <a:schemeClr val="lt1"/>
              </a:solidFill>
              <a:latin typeface="Calibri"/>
              <a:ea typeface="Calibri"/>
              <a:cs typeface="Calibri"/>
              <a:sym typeface="Calibri"/>
            </a:endParaRPr>
          </a:p>
        </p:txBody>
      </p:sp>
      <p:pic>
        <p:nvPicPr>
          <p:cNvPr id="12" name="Picture 11">
            <a:extLst>
              <a:ext uri="{FF2B5EF4-FFF2-40B4-BE49-F238E27FC236}">
                <a16:creationId xmlns:a16="http://schemas.microsoft.com/office/drawing/2014/main" id="{5C02C74A-496D-45E8-A5BB-F1F3218B4E31}"/>
              </a:ext>
            </a:extLst>
          </p:cNvPr>
          <p:cNvPicPr>
            <a:picLocks noChangeAspect="1"/>
          </p:cNvPicPr>
          <p:nvPr/>
        </p:nvPicPr>
        <p:blipFill>
          <a:blip r:embed="rId3"/>
          <a:stretch>
            <a:fillRect/>
          </a:stretch>
        </p:blipFill>
        <p:spPr>
          <a:xfrm>
            <a:off x="202811" y="189414"/>
            <a:ext cx="1737662" cy="1737662"/>
          </a:xfrm>
          <a:prstGeom prst="rect">
            <a:avLst/>
          </a:prstGeom>
        </p:spPr>
      </p:pic>
    </p:spTree>
    <p:extLst>
      <p:ext uri="{BB962C8B-B14F-4D97-AF65-F5344CB8AC3E}">
        <p14:creationId xmlns:p14="http://schemas.microsoft.com/office/powerpoint/2010/main" val="9706833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7" name="Google Shape;86;p1">
            <a:extLst>
              <a:ext uri="{FF2B5EF4-FFF2-40B4-BE49-F238E27FC236}">
                <a16:creationId xmlns:a16="http://schemas.microsoft.com/office/drawing/2014/main" id="{5DC349D4-E82D-4F3F-B574-7E1BFA622E24}"/>
              </a:ext>
            </a:extLst>
          </p:cNvPr>
          <p:cNvSpPr/>
          <p:nvPr/>
        </p:nvSpPr>
        <p:spPr>
          <a:xfrm>
            <a:off x="9295" y="0"/>
            <a:ext cx="2152357" cy="6858000"/>
          </a:xfrm>
          <a:prstGeom prst="rect">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8" name="Google Shape;88;p1">
            <a:extLst>
              <a:ext uri="{FF2B5EF4-FFF2-40B4-BE49-F238E27FC236}">
                <a16:creationId xmlns:a16="http://schemas.microsoft.com/office/drawing/2014/main" id="{73611A6C-6F30-408F-99F0-B51BD293421F}"/>
              </a:ext>
            </a:extLst>
          </p:cNvPr>
          <p:cNvSpPr txBox="1"/>
          <p:nvPr/>
        </p:nvSpPr>
        <p:spPr>
          <a:xfrm rot="16200000">
            <a:off x="-445250" y="3181050"/>
            <a:ext cx="3255328"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a:solidFill>
                  <a:schemeClr val="lt1"/>
                </a:solidFill>
                <a:latin typeface="Calibri"/>
                <a:ea typeface="Calibri"/>
                <a:cs typeface="Calibri"/>
              </a:rPr>
              <a:t>Impact</a:t>
            </a:r>
            <a:endParaRPr lang="en-US" sz="6000" b="1" dirty="0">
              <a:solidFill>
                <a:schemeClr val="lt1"/>
              </a:solidFill>
              <a:latin typeface="Calibri"/>
              <a:ea typeface="Calibri"/>
              <a:cs typeface="Calibri"/>
            </a:endParaRPr>
          </a:p>
        </p:txBody>
      </p:sp>
      <p:sp>
        <p:nvSpPr>
          <p:cNvPr id="3" name="TextBox 2">
            <a:extLst>
              <a:ext uri="{FF2B5EF4-FFF2-40B4-BE49-F238E27FC236}">
                <a16:creationId xmlns:a16="http://schemas.microsoft.com/office/drawing/2014/main" id="{CC9FD419-9CB3-4F0A-959D-D31FBB4530D7}"/>
              </a:ext>
            </a:extLst>
          </p:cNvPr>
          <p:cNvSpPr txBox="1"/>
          <p:nvPr/>
        </p:nvSpPr>
        <p:spPr>
          <a:xfrm>
            <a:off x="2418405" y="1358727"/>
            <a:ext cx="9380230" cy="461665"/>
          </a:xfrm>
          <a:prstGeom prst="rect">
            <a:avLst/>
          </a:prstGeom>
          <a:noFill/>
        </p:spPr>
        <p:txBody>
          <a:bodyPr wrap="square" lIns="91440" tIns="45720" rIns="91440" bIns="45720" rtlCol="0" anchor="t">
            <a:spAutoFit/>
          </a:bodyPr>
          <a:lstStyle/>
          <a:p>
            <a:endParaRPr lang="en-US" sz="2400" b="1" dirty="0">
              <a:cs typeface="Calibri Light"/>
            </a:endParaRPr>
          </a:p>
        </p:txBody>
      </p:sp>
      <p:sp>
        <p:nvSpPr>
          <p:cNvPr id="2" name="TextBox 1">
            <a:extLst>
              <a:ext uri="{FF2B5EF4-FFF2-40B4-BE49-F238E27FC236}">
                <a16:creationId xmlns:a16="http://schemas.microsoft.com/office/drawing/2014/main" id="{3AF77BEC-2549-4D57-8FF1-A5C384CFFC88}"/>
              </a:ext>
            </a:extLst>
          </p:cNvPr>
          <p:cNvSpPr txBox="1"/>
          <p:nvPr/>
        </p:nvSpPr>
        <p:spPr>
          <a:xfrm>
            <a:off x="2567797" y="1748287"/>
            <a:ext cx="9097991" cy="33547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600" b="1" dirty="0">
                <a:cs typeface="Calibri"/>
              </a:rPr>
              <a:t>Mathematics</a:t>
            </a:r>
            <a:endParaRPr lang="en-US" sz="9600" dirty="0">
              <a:cs typeface="Calibri"/>
            </a:endParaRPr>
          </a:p>
          <a:p>
            <a:pPr algn="ctr"/>
            <a:endParaRPr lang="en-US" b="1" dirty="0">
              <a:cs typeface="Calibri"/>
            </a:endParaRPr>
          </a:p>
          <a:p>
            <a:pPr algn="ctr"/>
            <a:br>
              <a:rPr lang="en-US" b="1" dirty="0">
                <a:cs typeface="Calibri"/>
              </a:rPr>
            </a:br>
            <a:r>
              <a:rPr lang="en-US" sz="8000" b="1" dirty="0"/>
              <a:t>Impact</a:t>
            </a:r>
            <a:r>
              <a:rPr lang="en-US" sz="8000" b="1" dirty="0">
                <a:cs typeface="Calibri"/>
              </a:rPr>
              <a:t>​</a:t>
            </a:r>
            <a:endParaRPr lang="en-US" sz="8000" dirty="0"/>
          </a:p>
        </p:txBody>
      </p:sp>
      <p:pic>
        <p:nvPicPr>
          <p:cNvPr id="11" name="Picture 10">
            <a:extLst>
              <a:ext uri="{FF2B5EF4-FFF2-40B4-BE49-F238E27FC236}">
                <a16:creationId xmlns:a16="http://schemas.microsoft.com/office/drawing/2014/main" id="{67B302E0-6866-483B-80D8-CC28E91B69A5}"/>
              </a:ext>
            </a:extLst>
          </p:cNvPr>
          <p:cNvPicPr>
            <a:picLocks noChangeAspect="1"/>
          </p:cNvPicPr>
          <p:nvPr/>
        </p:nvPicPr>
        <p:blipFill>
          <a:blip r:embed="rId3"/>
          <a:stretch>
            <a:fillRect/>
          </a:stretch>
        </p:blipFill>
        <p:spPr>
          <a:xfrm>
            <a:off x="202811" y="189414"/>
            <a:ext cx="1737662" cy="1737662"/>
          </a:xfrm>
          <a:prstGeom prst="rect">
            <a:avLst/>
          </a:prstGeom>
        </p:spPr>
      </p:pic>
    </p:spTree>
    <p:extLst>
      <p:ext uri="{BB962C8B-B14F-4D97-AF65-F5344CB8AC3E}">
        <p14:creationId xmlns:p14="http://schemas.microsoft.com/office/powerpoint/2010/main" val="11993045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3" name="TextBox 2">
            <a:extLst>
              <a:ext uri="{FF2B5EF4-FFF2-40B4-BE49-F238E27FC236}">
                <a16:creationId xmlns:a16="http://schemas.microsoft.com/office/drawing/2014/main" id="{CC9FD419-9CB3-4F0A-959D-D31FBB4530D7}"/>
              </a:ext>
            </a:extLst>
          </p:cNvPr>
          <p:cNvSpPr txBox="1"/>
          <p:nvPr/>
        </p:nvSpPr>
        <p:spPr>
          <a:xfrm>
            <a:off x="2418405" y="1358727"/>
            <a:ext cx="9380230" cy="461665"/>
          </a:xfrm>
          <a:prstGeom prst="rect">
            <a:avLst/>
          </a:prstGeom>
          <a:noFill/>
        </p:spPr>
        <p:txBody>
          <a:bodyPr wrap="square" lIns="91440" tIns="45720" rIns="91440" bIns="45720" rtlCol="0" anchor="t">
            <a:spAutoFit/>
          </a:bodyPr>
          <a:lstStyle/>
          <a:p>
            <a:endParaRPr lang="en-US" sz="2400" b="1" dirty="0">
              <a:cs typeface="Calibri Light"/>
            </a:endParaRPr>
          </a:p>
        </p:txBody>
      </p:sp>
      <p:sp>
        <p:nvSpPr>
          <p:cNvPr id="4" name="TextBox 3">
            <a:extLst>
              <a:ext uri="{FF2B5EF4-FFF2-40B4-BE49-F238E27FC236}">
                <a16:creationId xmlns:a16="http://schemas.microsoft.com/office/drawing/2014/main" id="{38A844F4-F871-493E-B2DB-E55D089AC80A}"/>
              </a:ext>
            </a:extLst>
          </p:cNvPr>
          <p:cNvSpPr txBox="1"/>
          <p:nvPr/>
        </p:nvSpPr>
        <p:spPr>
          <a:xfrm>
            <a:off x="2639683" y="454325"/>
            <a:ext cx="909799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cs typeface="Calibri"/>
              </a:rPr>
              <a:t>How do we measure the impact of mathematics teaching?</a:t>
            </a:r>
            <a:endParaRPr lang="en-US" dirty="0"/>
          </a:p>
        </p:txBody>
      </p:sp>
      <p:sp>
        <p:nvSpPr>
          <p:cNvPr id="5" name="Google Shape;518;p33">
            <a:extLst>
              <a:ext uri="{FF2B5EF4-FFF2-40B4-BE49-F238E27FC236}">
                <a16:creationId xmlns:a16="http://schemas.microsoft.com/office/drawing/2014/main" id="{B9D6CFE3-FE46-41C1-B6C2-D81F8AA8E690}"/>
              </a:ext>
            </a:extLst>
          </p:cNvPr>
          <p:cNvSpPr txBox="1"/>
          <p:nvPr/>
        </p:nvSpPr>
        <p:spPr>
          <a:xfrm>
            <a:off x="2733321" y="1516281"/>
            <a:ext cx="8910716" cy="4856684"/>
          </a:xfrm>
          <a:prstGeom prst="rect">
            <a:avLst/>
          </a:prstGeom>
          <a:noFill/>
          <a:ln>
            <a:noFill/>
          </a:ln>
        </p:spPr>
        <p:txBody>
          <a:bodyPr spcFirstLastPara="1" wrap="square" lIns="91425" tIns="91425" rIns="91425" bIns="91425" anchor="t" anchorCtr="0">
            <a:spAutoFit/>
          </a:bodyPr>
          <a:lstStyle/>
          <a:p>
            <a:pPr>
              <a:lnSpc>
                <a:spcPct val="115000"/>
              </a:lnSpc>
            </a:pPr>
            <a:r>
              <a:rPr lang="en-US" sz="2200" dirty="0">
                <a:solidFill>
                  <a:schemeClr val="dk1"/>
                </a:solidFill>
                <a:latin typeface="Calibri"/>
                <a:ea typeface="Calibri"/>
                <a:cs typeface="Calibri"/>
                <a:sym typeface="Calibri"/>
              </a:rPr>
              <a:t>As a result of our aims and approach to </a:t>
            </a:r>
            <a:r>
              <a:rPr lang="en-US" sz="2200" dirty="0" err="1">
                <a:solidFill>
                  <a:schemeClr val="dk1"/>
                </a:solidFill>
                <a:latin typeface="Calibri"/>
                <a:ea typeface="Calibri"/>
                <a:cs typeface="Calibri"/>
                <a:sym typeface="Calibri"/>
              </a:rPr>
              <a:t>maths</a:t>
            </a:r>
            <a:r>
              <a:rPr lang="en-US" sz="2200" dirty="0">
                <a:solidFill>
                  <a:schemeClr val="dk1"/>
                </a:solidFill>
                <a:latin typeface="Calibri"/>
                <a:ea typeface="Calibri"/>
                <a:cs typeface="Calibri"/>
                <a:sym typeface="Calibri"/>
              </a:rPr>
              <a:t> teaching and learning at Wickhambrook you will see:</a:t>
            </a:r>
          </a:p>
          <a:p>
            <a:pPr>
              <a:lnSpc>
                <a:spcPct val="115000"/>
              </a:lnSpc>
            </a:pPr>
            <a:r>
              <a:rPr lang="en-US" sz="2200" dirty="0">
                <a:solidFill>
                  <a:schemeClr val="dk1"/>
                </a:solidFill>
                <a:latin typeface="Calibri"/>
                <a:ea typeface="Calibri"/>
                <a:cs typeface="Calibri"/>
                <a:sym typeface="Calibri"/>
              </a:rPr>
              <a:t>+ Engaged children who are regularly challenged</a:t>
            </a:r>
          </a:p>
          <a:p>
            <a:pPr>
              <a:lnSpc>
                <a:spcPct val="115000"/>
              </a:lnSpc>
            </a:pPr>
            <a:r>
              <a:rPr lang="en-US" sz="2200" dirty="0">
                <a:solidFill>
                  <a:schemeClr val="dk1"/>
                </a:solidFill>
                <a:latin typeface="Calibri"/>
                <a:ea typeface="Calibri"/>
                <a:cs typeface="Calibri"/>
                <a:sym typeface="Calibri"/>
              </a:rPr>
              <a:t>+ Confident children who can talk about </a:t>
            </a:r>
            <a:r>
              <a:rPr lang="en-US" sz="2200" dirty="0" err="1">
                <a:solidFill>
                  <a:schemeClr val="dk1"/>
                </a:solidFill>
                <a:latin typeface="Calibri"/>
                <a:ea typeface="Calibri"/>
                <a:cs typeface="Calibri"/>
                <a:sym typeface="Calibri"/>
              </a:rPr>
              <a:t>maths</a:t>
            </a:r>
            <a:endParaRPr lang="en-US" sz="2200" dirty="0">
              <a:solidFill>
                <a:schemeClr val="dk1"/>
              </a:solidFill>
              <a:latin typeface="Calibri"/>
              <a:ea typeface="Calibri"/>
              <a:cs typeface="Calibri"/>
              <a:sym typeface="Calibri"/>
            </a:endParaRPr>
          </a:p>
          <a:p>
            <a:pPr>
              <a:lnSpc>
                <a:spcPct val="115000"/>
              </a:lnSpc>
            </a:pPr>
            <a:r>
              <a:rPr lang="en-US" sz="2200" dirty="0">
                <a:solidFill>
                  <a:schemeClr val="dk1"/>
                </a:solidFill>
                <a:latin typeface="Calibri"/>
                <a:ea typeface="Calibri"/>
                <a:cs typeface="Calibri"/>
                <a:sym typeface="Calibri"/>
              </a:rPr>
              <a:t>+ Lessons that use a variety of resources</a:t>
            </a:r>
          </a:p>
          <a:p>
            <a:pPr>
              <a:lnSpc>
                <a:spcPct val="115000"/>
              </a:lnSpc>
            </a:pPr>
            <a:r>
              <a:rPr lang="en-US" sz="2200" dirty="0">
                <a:solidFill>
                  <a:schemeClr val="dk1"/>
                </a:solidFill>
                <a:latin typeface="Calibri"/>
                <a:ea typeface="Calibri"/>
                <a:cs typeface="Calibri"/>
                <a:sym typeface="Calibri"/>
              </a:rPr>
              <a:t>+ Different representations of </a:t>
            </a:r>
            <a:r>
              <a:rPr lang="en-US" sz="2200" dirty="0" err="1">
                <a:solidFill>
                  <a:schemeClr val="dk1"/>
                </a:solidFill>
                <a:latin typeface="Calibri"/>
                <a:ea typeface="Calibri"/>
                <a:cs typeface="Calibri"/>
                <a:sym typeface="Calibri"/>
              </a:rPr>
              <a:t>maths</a:t>
            </a:r>
            <a:r>
              <a:rPr lang="en-US" sz="2200" dirty="0">
                <a:solidFill>
                  <a:schemeClr val="dk1"/>
                </a:solidFill>
                <a:latin typeface="Calibri"/>
                <a:ea typeface="Calibri"/>
                <a:cs typeface="Calibri"/>
                <a:sym typeface="Calibri"/>
              </a:rPr>
              <a:t> in classrooms and books.</a:t>
            </a:r>
          </a:p>
          <a:p>
            <a:pPr>
              <a:lnSpc>
                <a:spcPct val="115000"/>
              </a:lnSpc>
            </a:pPr>
            <a:endParaRPr lang="en-US" sz="2200" dirty="0">
              <a:solidFill>
                <a:schemeClr val="dk1"/>
              </a:solidFill>
              <a:latin typeface="Calibri"/>
              <a:ea typeface="Calibri"/>
              <a:cs typeface="Calibri"/>
              <a:sym typeface="Calibri"/>
            </a:endParaRPr>
          </a:p>
          <a:p>
            <a:pPr>
              <a:lnSpc>
                <a:spcPct val="115000"/>
              </a:lnSpc>
            </a:pPr>
            <a:r>
              <a:rPr lang="en-US" sz="2200" dirty="0">
                <a:solidFill>
                  <a:schemeClr val="dk1"/>
                </a:solidFill>
                <a:latin typeface="Calibri"/>
                <a:ea typeface="Calibri"/>
                <a:cs typeface="Calibri"/>
                <a:sym typeface="Calibri"/>
              </a:rPr>
              <a:t>Subject Leaders use a Padlet as a self-assessment and planning tool for developing their subject.</a:t>
            </a:r>
          </a:p>
          <a:p>
            <a:pPr>
              <a:lnSpc>
                <a:spcPct val="114999"/>
              </a:lnSpc>
            </a:pPr>
            <a:endParaRPr lang="en-US" sz="2200" dirty="0">
              <a:solidFill>
                <a:schemeClr val="dk1"/>
              </a:solidFill>
              <a:latin typeface="Calibri"/>
              <a:ea typeface="Calibri"/>
              <a:cs typeface="Calibri"/>
            </a:endParaRPr>
          </a:p>
          <a:p>
            <a:pPr>
              <a:lnSpc>
                <a:spcPct val="114999"/>
              </a:lnSpc>
            </a:pPr>
            <a:r>
              <a:rPr lang="en-US" sz="2200" dirty="0">
                <a:solidFill>
                  <a:schemeClr val="dk1"/>
                </a:solidFill>
                <a:latin typeface="Calibri"/>
                <a:ea typeface="Calibri"/>
                <a:cs typeface="Calibri"/>
              </a:rPr>
              <a:t>Both learning walks and books looks take part regularly. This is then recorded on the Padlet to see the impact of mathematics teaching. </a:t>
            </a:r>
          </a:p>
        </p:txBody>
      </p:sp>
      <p:sp>
        <p:nvSpPr>
          <p:cNvPr id="12" name="Google Shape;86;p1">
            <a:extLst>
              <a:ext uri="{FF2B5EF4-FFF2-40B4-BE49-F238E27FC236}">
                <a16:creationId xmlns:a16="http://schemas.microsoft.com/office/drawing/2014/main" id="{027E651C-8715-4DC4-B3A0-A2FC60790312}"/>
              </a:ext>
            </a:extLst>
          </p:cNvPr>
          <p:cNvSpPr/>
          <p:nvPr/>
        </p:nvSpPr>
        <p:spPr>
          <a:xfrm>
            <a:off x="9295" y="0"/>
            <a:ext cx="2152357" cy="6858000"/>
          </a:xfrm>
          <a:prstGeom prst="rect">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3" name="Google Shape;88;p1">
            <a:extLst>
              <a:ext uri="{FF2B5EF4-FFF2-40B4-BE49-F238E27FC236}">
                <a16:creationId xmlns:a16="http://schemas.microsoft.com/office/drawing/2014/main" id="{B0FF4A92-AFB3-4813-A42F-D7E199F13ADC}"/>
              </a:ext>
            </a:extLst>
          </p:cNvPr>
          <p:cNvSpPr txBox="1"/>
          <p:nvPr/>
        </p:nvSpPr>
        <p:spPr>
          <a:xfrm rot="16200000">
            <a:off x="-445250" y="3181050"/>
            <a:ext cx="3255328"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a:solidFill>
                  <a:schemeClr val="lt1"/>
                </a:solidFill>
                <a:latin typeface="Calibri"/>
                <a:ea typeface="Calibri"/>
                <a:cs typeface="Calibri"/>
              </a:rPr>
              <a:t>Impact</a:t>
            </a:r>
            <a:endParaRPr lang="en-US" sz="6000" b="1" dirty="0">
              <a:solidFill>
                <a:schemeClr val="lt1"/>
              </a:solidFill>
              <a:latin typeface="Calibri"/>
              <a:ea typeface="Calibri"/>
              <a:cs typeface="Calibri"/>
            </a:endParaRPr>
          </a:p>
        </p:txBody>
      </p:sp>
      <p:pic>
        <p:nvPicPr>
          <p:cNvPr id="14" name="Picture 13">
            <a:extLst>
              <a:ext uri="{FF2B5EF4-FFF2-40B4-BE49-F238E27FC236}">
                <a16:creationId xmlns:a16="http://schemas.microsoft.com/office/drawing/2014/main" id="{6988ACE6-E562-45B7-8C2F-4F12E5BD99F3}"/>
              </a:ext>
            </a:extLst>
          </p:cNvPr>
          <p:cNvPicPr>
            <a:picLocks noChangeAspect="1"/>
          </p:cNvPicPr>
          <p:nvPr/>
        </p:nvPicPr>
        <p:blipFill>
          <a:blip r:embed="rId3"/>
          <a:stretch>
            <a:fillRect/>
          </a:stretch>
        </p:blipFill>
        <p:spPr>
          <a:xfrm>
            <a:off x="202811" y="189414"/>
            <a:ext cx="1737662" cy="1737662"/>
          </a:xfrm>
          <a:prstGeom prst="rect">
            <a:avLst/>
          </a:prstGeom>
        </p:spPr>
      </p:pic>
    </p:spTree>
    <p:extLst>
      <p:ext uri="{BB962C8B-B14F-4D97-AF65-F5344CB8AC3E}">
        <p14:creationId xmlns:p14="http://schemas.microsoft.com/office/powerpoint/2010/main" val="30082769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8" name="Google Shape;88;p1">
            <a:extLst>
              <a:ext uri="{FF2B5EF4-FFF2-40B4-BE49-F238E27FC236}">
                <a16:creationId xmlns:a16="http://schemas.microsoft.com/office/drawing/2014/main" id="{73611A6C-6F30-408F-99F0-B51BD293421F}"/>
              </a:ext>
            </a:extLst>
          </p:cNvPr>
          <p:cNvSpPr txBox="1"/>
          <p:nvPr/>
        </p:nvSpPr>
        <p:spPr>
          <a:xfrm rot="16200000">
            <a:off x="-445250" y="3181050"/>
            <a:ext cx="3255328"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a:solidFill>
                  <a:schemeClr val="lt1"/>
                </a:solidFill>
                <a:latin typeface="Calibri"/>
                <a:ea typeface="Calibri"/>
                <a:cs typeface="Calibri"/>
              </a:rPr>
              <a:t>Impact</a:t>
            </a:r>
            <a:endParaRPr lang="en-US" sz="6000" b="1" dirty="0">
              <a:solidFill>
                <a:schemeClr val="lt1"/>
              </a:solidFill>
              <a:latin typeface="Calibri"/>
              <a:ea typeface="Calibri"/>
              <a:cs typeface="Calibri"/>
            </a:endParaRPr>
          </a:p>
        </p:txBody>
      </p:sp>
      <p:sp>
        <p:nvSpPr>
          <p:cNvPr id="3" name="TextBox 2">
            <a:extLst>
              <a:ext uri="{FF2B5EF4-FFF2-40B4-BE49-F238E27FC236}">
                <a16:creationId xmlns:a16="http://schemas.microsoft.com/office/drawing/2014/main" id="{CC9FD419-9CB3-4F0A-959D-D31FBB4530D7}"/>
              </a:ext>
            </a:extLst>
          </p:cNvPr>
          <p:cNvSpPr txBox="1"/>
          <p:nvPr/>
        </p:nvSpPr>
        <p:spPr>
          <a:xfrm>
            <a:off x="2418405" y="1358727"/>
            <a:ext cx="9380230" cy="461665"/>
          </a:xfrm>
          <a:prstGeom prst="rect">
            <a:avLst/>
          </a:prstGeom>
          <a:noFill/>
        </p:spPr>
        <p:txBody>
          <a:bodyPr wrap="square" lIns="91440" tIns="45720" rIns="91440" bIns="45720" rtlCol="0" anchor="t">
            <a:spAutoFit/>
          </a:bodyPr>
          <a:lstStyle/>
          <a:p>
            <a:endParaRPr lang="en-US" sz="2400" b="1" dirty="0">
              <a:cs typeface="Calibri Light"/>
            </a:endParaRPr>
          </a:p>
        </p:txBody>
      </p:sp>
      <p:sp>
        <p:nvSpPr>
          <p:cNvPr id="4" name="TextBox 3">
            <a:extLst>
              <a:ext uri="{FF2B5EF4-FFF2-40B4-BE49-F238E27FC236}">
                <a16:creationId xmlns:a16="http://schemas.microsoft.com/office/drawing/2014/main" id="{38A844F4-F871-493E-B2DB-E55D089AC80A}"/>
              </a:ext>
            </a:extLst>
          </p:cNvPr>
          <p:cNvSpPr txBox="1"/>
          <p:nvPr/>
        </p:nvSpPr>
        <p:spPr>
          <a:xfrm>
            <a:off x="2328493" y="189414"/>
            <a:ext cx="9570784" cy="64017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cs typeface="Calibri"/>
              </a:rPr>
              <a:t>Measuring the impact of Mathematics teaching</a:t>
            </a:r>
            <a:endParaRPr lang="en-US" sz="2400" dirty="0">
              <a:cs typeface="Calibri"/>
            </a:endParaRPr>
          </a:p>
          <a:p>
            <a:endParaRPr lang="en-US" sz="2200" b="1" dirty="0">
              <a:cs typeface="Calibri"/>
            </a:endParaRPr>
          </a:p>
          <a:p>
            <a:r>
              <a:rPr lang="en-US" sz="2800" dirty="0">
                <a:cs typeface="Calibri"/>
              </a:rPr>
              <a:t>Mathematics work is regularly assessed through the use of 'Whole Class Feedback', and pupils are given regular feedback on their successes and development areas within and across modules.</a:t>
            </a:r>
            <a:endParaRPr lang="en-US" sz="2800" dirty="0">
              <a:ea typeface="Calibri"/>
              <a:cs typeface="Calibri"/>
            </a:endParaRPr>
          </a:p>
          <a:p>
            <a:r>
              <a:rPr lang="en-US" sz="2800" dirty="0">
                <a:cs typeface="Calibri"/>
              </a:rPr>
              <a:t>Data received from assessments is </a:t>
            </a:r>
            <a:r>
              <a:rPr lang="en-US" sz="2800" dirty="0" err="1">
                <a:cs typeface="Calibri"/>
              </a:rPr>
              <a:t>analysed</a:t>
            </a:r>
            <a:r>
              <a:rPr lang="en-US" sz="2800" dirty="0">
                <a:cs typeface="Calibri"/>
              </a:rPr>
              <a:t> using QLA’s and progress is recorded across all year groups.  Weekly/fortnightly arithmetic test scores are recorded at a school and trust level and interventions are put in place to enhance learning. Fortnightly, MTC scores are also recorded at school and trust level in Year 3 and 4. </a:t>
            </a:r>
          </a:p>
          <a:p>
            <a:endParaRPr lang="en-US" sz="2800" dirty="0">
              <a:cs typeface="Calibri"/>
            </a:endParaRPr>
          </a:p>
          <a:p>
            <a:r>
              <a:rPr lang="en-US" sz="2800" dirty="0">
                <a:cs typeface="Calibri"/>
              </a:rPr>
              <a:t>Regular learning walks and book looks are carried out to monitor pupil performance.</a:t>
            </a:r>
          </a:p>
        </p:txBody>
      </p:sp>
      <p:sp>
        <p:nvSpPr>
          <p:cNvPr id="14" name="Google Shape;86;p1">
            <a:extLst>
              <a:ext uri="{FF2B5EF4-FFF2-40B4-BE49-F238E27FC236}">
                <a16:creationId xmlns:a16="http://schemas.microsoft.com/office/drawing/2014/main" id="{95AF3DA0-339E-47D7-9773-DA7F5DFBE88B}"/>
              </a:ext>
            </a:extLst>
          </p:cNvPr>
          <p:cNvSpPr/>
          <p:nvPr/>
        </p:nvSpPr>
        <p:spPr>
          <a:xfrm>
            <a:off x="9295" y="0"/>
            <a:ext cx="2152357" cy="6858000"/>
          </a:xfrm>
          <a:prstGeom prst="rect">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5" name="Google Shape;88;p1">
            <a:extLst>
              <a:ext uri="{FF2B5EF4-FFF2-40B4-BE49-F238E27FC236}">
                <a16:creationId xmlns:a16="http://schemas.microsoft.com/office/drawing/2014/main" id="{EBD40E64-0478-4783-8A96-CFA4CB39C1E5}"/>
              </a:ext>
            </a:extLst>
          </p:cNvPr>
          <p:cNvSpPr txBox="1"/>
          <p:nvPr/>
        </p:nvSpPr>
        <p:spPr>
          <a:xfrm rot="16200000">
            <a:off x="-445250" y="3181050"/>
            <a:ext cx="3255328"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a:solidFill>
                  <a:schemeClr val="lt1"/>
                </a:solidFill>
                <a:latin typeface="Calibri"/>
                <a:ea typeface="Calibri"/>
                <a:cs typeface="Calibri"/>
              </a:rPr>
              <a:t>Impact</a:t>
            </a:r>
            <a:endParaRPr lang="en-US" sz="6000" b="1" dirty="0">
              <a:solidFill>
                <a:schemeClr val="lt1"/>
              </a:solidFill>
              <a:latin typeface="Calibri"/>
              <a:ea typeface="Calibri"/>
              <a:cs typeface="Calibri"/>
            </a:endParaRPr>
          </a:p>
        </p:txBody>
      </p:sp>
      <p:pic>
        <p:nvPicPr>
          <p:cNvPr id="16" name="Picture 15">
            <a:extLst>
              <a:ext uri="{FF2B5EF4-FFF2-40B4-BE49-F238E27FC236}">
                <a16:creationId xmlns:a16="http://schemas.microsoft.com/office/drawing/2014/main" id="{06049050-656F-46BD-B83F-781A90323E0B}"/>
              </a:ext>
            </a:extLst>
          </p:cNvPr>
          <p:cNvPicPr>
            <a:picLocks noChangeAspect="1"/>
          </p:cNvPicPr>
          <p:nvPr/>
        </p:nvPicPr>
        <p:blipFill>
          <a:blip r:embed="rId3"/>
          <a:stretch>
            <a:fillRect/>
          </a:stretch>
        </p:blipFill>
        <p:spPr>
          <a:xfrm>
            <a:off x="202811" y="189414"/>
            <a:ext cx="1737662" cy="1737662"/>
          </a:xfrm>
          <a:prstGeom prst="rect">
            <a:avLst/>
          </a:prstGeom>
        </p:spPr>
      </p:pic>
    </p:spTree>
    <p:extLst>
      <p:ext uri="{BB962C8B-B14F-4D97-AF65-F5344CB8AC3E}">
        <p14:creationId xmlns:p14="http://schemas.microsoft.com/office/powerpoint/2010/main" val="16588328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8" name="Google Shape;88;p1">
            <a:extLst>
              <a:ext uri="{FF2B5EF4-FFF2-40B4-BE49-F238E27FC236}">
                <a16:creationId xmlns:a16="http://schemas.microsoft.com/office/drawing/2014/main" id="{73611A6C-6F30-408F-99F0-B51BD293421F}"/>
              </a:ext>
            </a:extLst>
          </p:cNvPr>
          <p:cNvSpPr txBox="1"/>
          <p:nvPr/>
        </p:nvSpPr>
        <p:spPr>
          <a:xfrm rot="16200000">
            <a:off x="-445250" y="3181050"/>
            <a:ext cx="3255328"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a:solidFill>
                  <a:schemeClr val="lt1"/>
                </a:solidFill>
                <a:latin typeface="Calibri"/>
                <a:ea typeface="Calibri"/>
                <a:cs typeface="Calibri"/>
              </a:rPr>
              <a:t>Impact</a:t>
            </a:r>
            <a:endParaRPr lang="en-US" sz="6000" b="1" dirty="0">
              <a:solidFill>
                <a:schemeClr val="lt1"/>
              </a:solidFill>
              <a:latin typeface="Calibri"/>
              <a:ea typeface="Calibri"/>
              <a:cs typeface="Calibri"/>
            </a:endParaRPr>
          </a:p>
        </p:txBody>
      </p:sp>
      <p:sp>
        <p:nvSpPr>
          <p:cNvPr id="3" name="TextBox 2">
            <a:extLst>
              <a:ext uri="{FF2B5EF4-FFF2-40B4-BE49-F238E27FC236}">
                <a16:creationId xmlns:a16="http://schemas.microsoft.com/office/drawing/2014/main" id="{CC9FD419-9CB3-4F0A-959D-D31FBB4530D7}"/>
              </a:ext>
            </a:extLst>
          </p:cNvPr>
          <p:cNvSpPr txBox="1"/>
          <p:nvPr/>
        </p:nvSpPr>
        <p:spPr>
          <a:xfrm>
            <a:off x="2418405" y="1358727"/>
            <a:ext cx="9380230" cy="461665"/>
          </a:xfrm>
          <a:prstGeom prst="rect">
            <a:avLst/>
          </a:prstGeom>
          <a:noFill/>
        </p:spPr>
        <p:txBody>
          <a:bodyPr wrap="square" lIns="91440" tIns="45720" rIns="91440" bIns="45720" rtlCol="0" anchor="t">
            <a:spAutoFit/>
          </a:bodyPr>
          <a:lstStyle/>
          <a:p>
            <a:endParaRPr lang="en-US" sz="2400" b="1" dirty="0">
              <a:cs typeface="Calibri Light"/>
            </a:endParaRPr>
          </a:p>
        </p:txBody>
      </p:sp>
      <p:sp>
        <p:nvSpPr>
          <p:cNvPr id="14" name="Google Shape;86;p1">
            <a:extLst>
              <a:ext uri="{FF2B5EF4-FFF2-40B4-BE49-F238E27FC236}">
                <a16:creationId xmlns:a16="http://schemas.microsoft.com/office/drawing/2014/main" id="{95AF3DA0-339E-47D7-9773-DA7F5DFBE88B}"/>
              </a:ext>
            </a:extLst>
          </p:cNvPr>
          <p:cNvSpPr/>
          <p:nvPr/>
        </p:nvSpPr>
        <p:spPr>
          <a:xfrm>
            <a:off x="9295" y="0"/>
            <a:ext cx="2152357" cy="6858000"/>
          </a:xfrm>
          <a:prstGeom prst="rect">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5" name="Google Shape;88;p1">
            <a:extLst>
              <a:ext uri="{FF2B5EF4-FFF2-40B4-BE49-F238E27FC236}">
                <a16:creationId xmlns:a16="http://schemas.microsoft.com/office/drawing/2014/main" id="{EBD40E64-0478-4783-8A96-CFA4CB39C1E5}"/>
              </a:ext>
            </a:extLst>
          </p:cNvPr>
          <p:cNvSpPr txBox="1"/>
          <p:nvPr/>
        </p:nvSpPr>
        <p:spPr>
          <a:xfrm rot="16200000">
            <a:off x="-445250" y="3181050"/>
            <a:ext cx="3255328"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a:solidFill>
                  <a:schemeClr val="lt1"/>
                </a:solidFill>
                <a:latin typeface="Calibri"/>
                <a:ea typeface="Calibri"/>
                <a:cs typeface="Calibri"/>
              </a:rPr>
              <a:t>Impact</a:t>
            </a:r>
            <a:endParaRPr lang="en-US" sz="6000" b="1" dirty="0">
              <a:solidFill>
                <a:schemeClr val="lt1"/>
              </a:solidFill>
              <a:latin typeface="Calibri"/>
              <a:ea typeface="Calibri"/>
              <a:cs typeface="Calibri"/>
            </a:endParaRPr>
          </a:p>
        </p:txBody>
      </p:sp>
      <p:pic>
        <p:nvPicPr>
          <p:cNvPr id="16" name="Picture 15">
            <a:extLst>
              <a:ext uri="{FF2B5EF4-FFF2-40B4-BE49-F238E27FC236}">
                <a16:creationId xmlns:a16="http://schemas.microsoft.com/office/drawing/2014/main" id="{06049050-656F-46BD-B83F-781A90323E0B}"/>
              </a:ext>
            </a:extLst>
          </p:cNvPr>
          <p:cNvPicPr>
            <a:picLocks noChangeAspect="1"/>
          </p:cNvPicPr>
          <p:nvPr/>
        </p:nvPicPr>
        <p:blipFill>
          <a:blip r:embed="rId3"/>
          <a:stretch>
            <a:fillRect/>
          </a:stretch>
        </p:blipFill>
        <p:spPr>
          <a:xfrm>
            <a:off x="202811" y="189414"/>
            <a:ext cx="1737662" cy="1737662"/>
          </a:xfrm>
          <a:prstGeom prst="rect">
            <a:avLst/>
          </a:prstGeom>
        </p:spPr>
      </p:pic>
      <p:pic>
        <p:nvPicPr>
          <p:cNvPr id="2" name="Picture 1" descr="An open book with a picture of a person&#10;&#10;Description automatically generated">
            <a:extLst>
              <a:ext uri="{FF2B5EF4-FFF2-40B4-BE49-F238E27FC236}">
                <a16:creationId xmlns:a16="http://schemas.microsoft.com/office/drawing/2014/main" id="{67F3200D-B147-2014-2DBD-3680BF79749E}"/>
              </a:ext>
            </a:extLst>
          </p:cNvPr>
          <p:cNvPicPr>
            <a:picLocks noChangeAspect="1"/>
          </p:cNvPicPr>
          <p:nvPr/>
        </p:nvPicPr>
        <p:blipFill>
          <a:blip r:embed="rId4"/>
          <a:stretch>
            <a:fillRect/>
          </a:stretch>
        </p:blipFill>
        <p:spPr>
          <a:xfrm rot="-5400000">
            <a:off x="2782529" y="237985"/>
            <a:ext cx="2214717" cy="2953033"/>
          </a:xfrm>
          <a:prstGeom prst="rect">
            <a:avLst/>
          </a:prstGeom>
        </p:spPr>
      </p:pic>
      <p:pic>
        <p:nvPicPr>
          <p:cNvPr id="4" name="Picture 3" descr="A math problem solving task on a graph paper&#10;&#10;Description automatically generated">
            <a:extLst>
              <a:ext uri="{FF2B5EF4-FFF2-40B4-BE49-F238E27FC236}">
                <a16:creationId xmlns:a16="http://schemas.microsoft.com/office/drawing/2014/main" id="{9997FECD-3A2D-D652-B6CA-17A4C9FBB332}"/>
              </a:ext>
            </a:extLst>
          </p:cNvPr>
          <p:cNvPicPr>
            <a:picLocks noChangeAspect="1"/>
          </p:cNvPicPr>
          <p:nvPr/>
        </p:nvPicPr>
        <p:blipFill>
          <a:blip r:embed="rId5"/>
          <a:stretch>
            <a:fillRect/>
          </a:stretch>
        </p:blipFill>
        <p:spPr>
          <a:xfrm>
            <a:off x="6002594" y="765687"/>
            <a:ext cx="2743200" cy="2057400"/>
          </a:xfrm>
          <a:prstGeom prst="rect">
            <a:avLst/>
          </a:prstGeom>
        </p:spPr>
      </p:pic>
      <p:pic>
        <p:nvPicPr>
          <p:cNvPr id="5" name="Picture 4" descr="A notebook with writing on it&#10;&#10;Description automatically generated">
            <a:extLst>
              <a:ext uri="{FF2B5EF4-FFF2-40B4-BE49-F238E27FC236}">
                <a16:creationId xmlns:a16="http://schemas.microsoft.com/office/drawing/2014/main" id="{CB7B254B-37DF-E96A-961D-847D24DCB77C}"/>
              </a:ext>
            </a:extLst>
          </p:cNvPr>
          <p:cNvPicPr>
            <a:picLocks noChangeAspect="1"/>
          </p:cNvPicPr>
          <p:nvPr/>
        </p:nvPicPr>
        <p:blipFill rotWithShape="1">
          <a:blip r:embed="rId6"/>
          <a:srcRect t="9107" r="-448" b="-337"/>
          <a:stretch/>
        </p:blipFill>
        <p:spPr>
          <a:xfrm>
            <a:off x="9026013" y="705608"/>
            <a:ext cx="2140986" cy="2583443"/>
          </a:xfrm>
          <a:prstGeom prst="rect">
            <a:avLst/>
          </a:prstGeom>
        </p:spPr>
      </p:pic>
      <p:pic>
        <p:nvPicPr>
          <p:cNvPr id="6" name="Picture 5" descr="A paper with writing on it&#10;&#10;Description automatically generated">
            <a:extLst>
              <a:ext uri="{FF2B5EF4-FFF2-40B4-BE49-F238E27FC236}">
                <a16:creationId xmlns:a16="http://schemas.microsoft.com/office/drawing/2014/main" id="{EA8137D1-F10C-223A-3C57-B0E447A43B6F}"/>
              </a:ext>
            </a:extLst>
          </p:cNvPr>
          <p:cNvPicPr>
            <a:picLocks noChangeAspect="1"/>
          </p:cNvPicPr>
          <p:nvPr/>
        </p:nvPicPr>
        <p:blipFill rotWithShape="1">
          <a:blip r:embed="rId7"/>
          <a:srcRect l="3025" t="6397" r="8699" b="1010"/>
          <a:stretch/>
        </p:blipFill>
        <p:spPr>
          <a:xfrm rot="16200000">
            <a:off x="3152137" y="2909002"/>
            <a:ext cx="2421569" cy="3382947"/>
          </a:xfrm>
          <a:prstGeom prst="rect">
            <a:avLst/>
          </a:prstGeom>
        </p:spPr>
      </p:pic>
      <p:pic>
        <p:nvPicPr>
          <p:cNvPr id="9" name="Picture 8" descr="A piece of paper with writing on it&#10;&#10;Description automatically generated">
            <a:extLst>
              <a:ext uri="{FF2B5EF4-FFF2-40B4-BE49-F238E27FC236}">
                <a16:creationId xmlns:a16="http://schemas.microsoft.com/office/drawing/2014/main" id="{874796E1-9424-BCD3-7E27-C72F120F5F03}"/>
              </a:ext>
            </a:extLst>
          </p:cNvPr>
          <p:cNvPicPr>
            <a:picLocks noChangeAspect="1"/>
          </p:cNvPicPr>
          <p:nvPr/>
        </p:nvPicPr>
        <p:blipFill rotWithShape="1">
          <a:blip r:embed="rId8"/>
          <a:srcRect t="8328" r="-457" b="299"/>
          <a:stretch/>
        </p:blipFill>
        <p:spPr>
          <a:xfrm>
            <a:off x="6367092" y="3177047"/>
            <a:ext cx="2358381" cy="3268214"/>
          </a:xfrm>
          <a:prstGeom prst="rect">
            <a:avLst/>
          </a:prstGeom>
        </p:spPr>
      </p:pic>
      <p:pic>
        <p:nvPicPr>
          <p:cNvPr id="11" name="Picture 10">
            <a:extLst>
              <a:ext uri="{FF2B5EF4-FFF2-40B4-BE49-F238E27FC236}">
                <a16:creationId xmlns:a16="http://schemas.microsoft.com/office/drawing/2014/main" id="{36C31CE2-414B-034D-2CE8-DC5BEE9BB2EF}"/>
              </a:ext>
            </a:extLst>
          </p:cNvPr>
          <p:cNvPicPr>
            <a:picLocks noChangeAspect="1"/>
          </p:cNvPicPr>
          <p:nvPr/>
        </p:nvPicPr>
        <p:blipFill>
          <a:blip r:embed="rId9"/>
          <a:stretch>
            <a:fillRect/>
          </a:stretch>
        </p:blipFill>
        <p:spPr>
          <a:xfrm>
            <a:off x="9173496" y="3387481"/>
            <a:ext cx="2497394" cy="3180198"/>
          </a:xfrm>
          <a:prstGeom prst="rect">
            <a:avLst/>
          </a:prstGeom>
        </p:spPr>
      </p:pic>
    </p:spTree>
    <p:extLst>
      <p:ext uri="{BB962C8B-B14F-4D97-AF65-F5344CB8AC3E}">
        <p14:creationId xmlns:p14="http://schemas.microsoft.com/office/powerpoint/2010/main" val="619751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7" name="Google Shape;107;p3"/>
          <p:cNvSpPr txBox="1">
            <a:spLocks noGrp="1"/>
          </p:cNvSpPr>
          <p:nvPr>
            <p:ph type="ctrTitle"/>
          </p:nvPr>
        </p:nvSpPr>
        <p:spPr>
          <a:xfrm>
            <a:off x="2266950" y="37151"/>
            <a:ext cx="9144000" cy="871538"/>
          </a:xfrm>
          <a:prstGeom prst="rect">
            <a:avLst/>
          </a:prstGeom>
          <a:noFill/>
          <a:ln>
            <a:noFill/>
          </a:ln>
        </p:spPr>
        <p:txBody>
          <a:bodyPr spcFirstLastPara="1" wrap="square" lIns="91425" tIns="45700" rIns="91425" bIns="45700" anchor="b" anchorCtr="0">
            <a:normAutofit fontScale="90000"/>
          </a:bodyPr>
          <a:lstStyle/>
          <a:p>
            <a:pPr marL="0" lvl="0" indent="0" algn="ctr">
              <a:lnSpc>
                <a:spcPct val="90000"/>
              </a:lnSpc>
              <a:spcBef>
                <a:spcPts val="0"/>
              </a:spcBef>
              <a:spcAft>
                <a:spcPts val="0"/>
              </a:spcAft>
              <a:buNone/>
            </a:pPr>
            <a:r>
              <a:rPr lang="en-US" dirty="0">
                <a:latin typeface="Calibri"/>
                <a:cs typeface="Calibri"/>
              </a:rPr>
              <a:t>Mathematics</a:t>
            </a:r>
          </a:p>
        </p:txBody>
      </p:sp>
      <p:sp>
        <p:nvSpPr>
          <p:cNvPr id="112" name="Google Shape;112;p3"/>
          <p:cNvSpPr txBox="1">
            <a:spLocks noGrp="1"/>
          </p:cNvSpPr>
          <p:nvPr>
            <p:ph type="subTitle" idx="1"/>
          </p:nvPr>
        </p:nvSpPr>
        <p:spPr>
          <a:xfrm>
            <a:off x="2355168" y="938234"/>
            <a:ext cx="9727676" cy="5731195"/>
          </a:xfrm>
          <a:prstGeom prst="rect">
            <a:avLst/>
          </a:prstGeom>
          <a:noFill/>
          <a:ln>
            <a:noFill/>
          </a:ln>
        </p:spPr>
        <p:txBody>
          <a:bodyPr spcFirstLastPara="1" wrap="square" lIns="91425" tIns="45700" rIns="91425" bIns="45700" anchor="t" anchorCtr="0">
            <a:noAutofit/>
          </a:bodyPr>
          <a:lstStyle/>
          <a:p>
            <a:pPr marR="0" lvl="0" algn="l" rtl="0">
              <a:spcAft>
                <a:spcPts val="0"/>
              </a:spcAft>
              <a:buClr>
                <a:schemeClr val="dk1"/>
              </a:buClr>
              <a:buFont typeface="Arial"/>
              <a:buNone/>
            </a:pPr>
            <a:r>
              <a:rPr lang="en-US" sz="2800" b="1" u="sng" dirty="0">
                <a:latin typeface="Calibri"/>
                <a:cs typeface="Calibri"/>
                <a:sym typeface="Arial"/>
              </a:rPr>
              <a:t>Aims </a:t>
            </a:r>
            <a:r>
              <a:rPr lang="en-US" sz="2800" b="1" i="0" u="sng" dirty="0">
                <a:latin typeface="Calibri"/>
                <a:cs typeface="Calibri"/>
                <a:sym typeface="Arial"/>
              </a:rPr>
              <a:t>of </a:t>
            </a:r>
            <a:r>
              <a:rPr lang="en-US" sz="2800" b="1" u="sng" dirty="0">
                <a:latin typeface="Calibri"/>
                <a:cs typeface="Calibri"/>
                <a:sym typeface="Arial"/>
              </a:rPr>
              <a:t>the Mathematics Curriculum</a:t>
            </a:r>
            <a:endParaRPr lang="en-US" sz="2800" u="sng" dirty="0">
              <a:latin typeface="Calibri"/>
              <a:cs typeface="Calibri"/>
            </a:endParaRPr>
          </a:p>
          <a:p>
            <a:pPr algn="l"/>
            <a:r>
              <a:rPr lang="en-GB" u="sng" dirty="0"/>
              <a:t>The national curriculum for Mathematics aims to ensure that all pupils:</a:t>
            </a:r>
          </a:p>
          <a:p>
            <a:pPr marL="342900" lvl="0" indent="-342900" algn="l">
              <a:lnSpc>
                <a:spcPct val="107000"/>
              </a:lnSpc>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Become</a:t>
            </a:r>
            <a:r>
              <a:rPr lang="en-GB" b="1" dirty="0">
                <a:latin typeface="Calibri" panose="020F0502020204030204" pitchFamily="34" charset="0"/>
                <a:ea typeface="Calibri" panose="020F0502020204030204" pitchFamily="34" charset="0"/>
                <a:cs typeface="Times New Roman" panose="02020603050405020304" pitchFamily="18" charset="0"/>
              </a:rPr>
              <a:t> fluent </a:t>
            </a:r>
            <a:r>
              <a:rPr lang="en-GB" dirty="0">
                <a:latin typeface="Calibri" panose="020F0502020204030204" pitchFamily="34" charset="0"/>
                <a:ea typeface="Calibri" panose="020F0502020204030204" pitchFamily="34" charset="0"/>
                <a:cs typeface="Times New Roman" panose="02020603050405020304" pitchFamily="18" charset="0"/>
              </a:rPr>
              <a:t>in the fundamentals of mathematics, including through varied and frequent practice with increasingly complex problems over time, so that pupils develop a conceptual understanding and the ability to recall and apply knowledge rapidly and accurately.</a:t>
            </a:r>
            <a:endParaRPr lang="en-GB" sz="2000" u="sng"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Symbol" panose="05050102010706020507" pitchFamily="18" charset="2"/>
              <a:buChar char=""/>
            </a:pPr>
            <a:r>
              <a:rPr lang="en-GB" b="1" dirty="0">
                <a:latin typeface="Calibri" panose="020F0502020204030204" pitchFamily="34" charset="0"/>
                <a:ea typeface="Calibri" panose="020F0502020204030204" pitchFamily="34" charset="0"/>
                <a:cs typeface="Times New Roman" panose="02020603050405020304" pitchFamily="18" charset="0"/>
              </a:rPr>
              <a:t>Reason mathematically </a:t>
            </a:r>
            <a:r>
              <a:rPr lang="en-GB" dirty="0">
                <a:latin typeface="Calibri" panose="020F0502020204030204" pitchFamily="34" charset="0"/>
                <a:ea typeface="Calibri" panose="020F0502020204030204" pitchFamily="34" charset="0"/>
                <a:cs typeface="Times New Roman" panose="02020603050405020304" pitchFamily="18" charset="0"/>
              </a:rPr>
              <a:t>by following a line of enquiry, conjecturing relationships and generalisations, and developing an argument, justification or proof using mathematical language.</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80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Can </a:t>
            </a:r>
            <a:r>
              <a:rPr lang="en-GB" b="1" dirty="0">
                <a:latin typeface="Calibri" panose="020F0502020204030204" pitchFamily="34" charset="0"/>
                <a:ea typeface="Calibri" panose="020F0502020204030204" pitchFamily="34" charset="0"/>
                <a:cs typeface="Times New Roman" panose="02020603050405020304" pitchFamily="18" charset="0"/>
              </a:rPr>
              <a:t>solve problems </a:t>
            </a:r>
            <a:r>
              <a:rPr lang="en-GB" dirty="0">
                <a:latin typeface="Calibri" panose="020F0502020204030204" pitchFamily="34" charset="0"/>
                <a:ea typeface="Calibri" panose="020F0502020204030204" pitchFamily="34" charset="0"/>
                <a:cs typeface="Times New Roman" panose="02020603050405020304" pitchFamily="18" charset="0"/>
              </a:rPr>
              <a:t>by applying their mathematics to a variety of routine and non-routine problems with increasing sophistication, including breaking down problems into a series of simpler steps and persevering in seeking solutions.</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lgn="l">
              <a:lnSpc>
                <a:spcPct val="100000"/>
              </a:lnSpc>
              <a:spcBef>
                <a:spcPts val="0"/>
              </a:spcBef>
              <a:buSzPts val="2000"/>
            </a:pPr>
            <a:endParaRPr lang="en-US" b="1" dirty="0">
              <a:cs typeface="Arial"/>
            </a:endParaRPr>
          </a:p>
          <a:p>
            <a:pPr>
              <a:buClr>
                <a:schemeClr val="dk1"/>
              </a:buClr>
              <a:buSzPts val="2000"/>
            </a:pPr>
            <a:endParaRPr lang="en-US" sz="2000" dirty="0">
              <a:cs typeface="Calibri" panose="020F0502020204030204"/>
            </a:endParaRPr>
          </a:p>
        </p:txBody>
      </p:sp>
      <p:sp>
        <p:nvSpPr>
          <p:cNvPr id="13" name="Google Shape;88;p1">
            <a:extLst>
              <a:ext uri="{FF2B5EF4-FFF2-40B4-BE49-F238E27FC236}">
                <a16:creationId xmlns:a16="http://schemas.microsoft.com/office/drawing/2014/main" id="{AA6BEE7F-5B67-4A22-856E-FD324F8DF983}"/>
              </a:ext>
            </a:extLst>
          </p:cNvPr>
          <p:cNvSpPr txBox="1"/>
          <p:nvPr/>
        </p:nvSpPr>
        <p:spPr>
          <a:xfrm rot="-5400000">
            <a:off x="-545624" y="2831465"/>
            <a:ext cx="325532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800" b="1" i="0" u="none" strike="noStrike" cap="none">
                <a:solidFill>
                  <a:schemeClr val="lt1"/>
                </a:solidFill>
                <a:latin typeface="Calibri"/>
                <a:ea typeface="Calibri"/>
                <a:cs typeface="Calibri"/>
                <a:sym typeface="Calibri"/>
              </a:rPr>
              <a:t>Intent</a:t>
            </a:r>
            <a:endParaRPr sz="8800" b="1">
              <a:solidFill>
                <a:schemeClr val="lt1"/>
              </a:solidFill>
              <a:latin typeface="Calibri"/>
              <a:ea typeface="Calibri"/>
              <a:cs typeface="Calibri"/>
              <a:sym typeface="Calibri"/>
            </a:endParaRPr>
          </a:p>
        </p:txBody>
      </p:sp>
      <p:sp>
        <p:nvSpPr>
          <p:cNvPr id="14" name="Google Shape;86;p1">
            <a:extLst>
              <a:ext uri="{FF2B5EF4-FFF2-40B4-BE49-F238E27FC236}">
                <a16:creationId xmlns:a16="http://schemas.microsoft.com/office/drawing/2014/main" id="{F414271C-4CD0-405C-8FFA-0773C40960F8}"/>
              </a:ext>
            </a:extLst>
          </p:cNvPr>
          <p:cNvSpPr/>
          <p:nvPr/>
        </p:nvSpPr>
        <p:spPr>
          <a:xfrm>
            <a:off x="0" y="0"/>
            <a:ext cx="2152357" cy="6858000"/>
          </a:xfrm>
          <a:prstGeom prst="rect">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5" name="Google Shape;88;p1">
            <a:extLst>
              <a:ext uri="{FF2B5EF4-FFF2-40B4-BE49-F238E27FC236}">
                <a16:creationId xmlns:a16="http://schemas.microsoft.com/office/drawing/2014/main" id="{1ED5A2CA-3340-4FC9-B932-84E6D90E75E4}"/>
              </a:ext>
            </a:extLst>
          </p:cNvPr>
          <p:cNvSpPr txBox="1"/>
          <p:nvPr/>
        </p:nvSpPr>
        <p:spPr>
          <a:xfrm rot="-5400000">
            <a:off x="-545624" y="2831465"/>
            <a:ext cx="325532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800" b="1" i="0" u="none" strike="noStrike" cap="none">
                <a:solidFill>
                  <a:schemeClr val="lt1"/>
                </a:solidFill>
                <a:latin typeface="Calibri"/>
                <a:ea typeface="Calibri"/>
                <a:cs typeface="Calibri"/>
                <a:sym typeface="Calibri"/>
              </a:rPr>
              <a:t>Intent</a:t>
            </a:r>
            <a:endParaRPr sz="8800" b="1">
              <a:solidFill>
                <a:schemeClr val="lt1"/>
              </a:solidFill>
              <a:latin typeface="Calibri"/>
              <a:ea typeface="Calibri"/>
              <a:cs typeface="Calibri"/>
              <a:sym typeface="Calibri"/>
            </a:endParaRPr>
          </a:p>
        </p:txBody>
      </p:sp>
      <p:pic>
        <p:nvPicPr>
          <p:cNvPr id="16" name="Picture 15">
            <a:extLst>
              <a:ext uri="{FF2B5EF4-FFF2-40B4-BE49-F238E27FC236}">
                <a16:creationId xmlns:a16="http://schemas.microsoft.com/office/drawing/2014/main" id="{3E97A5B9-8F69-4B21-8321-1A33EEDC428C}"/>
              </a:ext>
            </a:extLst>
          </p:cNvPr>
          <p:cNvPicPr>
            <a:picLocks noChangeAspect="1"/>
          </p:cNvPicPr>
          <p:nvPr/>
        </p:nvPicPr>
        <p:blipFill>
          <a:blip r:embed="rId3"/>
          <a:stretch>
            <a:fillRect/>
          </a:stretch>
        </p:blipFill>
        <p:spPr>
          <a:xfrm>
            <a:off x="202811" y="189414"/>
            <a:ext cx="1737662" cy="173766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7" name="Google Shape;107;p3"/>
          <p:cNvSpPr txBox="1">
            <a:spLocks noGrp="1"/>
          </p:cNvSpPr>
          <p:nvPr>
            <p:ph type="ctrTitle"/>
          </p:nvPr>
        </p:nvSpPr>
        <p:spPr>
          <a:xfrm>
            <a:off x="2266950" y="37151"/>
            <a:ext cx="9144000" cy="871538"/>
          </a:xfrm>
          <a:prstGeom prst="rect">
            <a:avLst/>
          </a:prstGeom>
          <a:noFill/>
          <a:ln>
            <a:noFill/>
          </a:ln>
        </p:spPr>
        <p:txBody>
          <a:bodyPr spcFirstLastPara="1" wrap="square" lIns="91425" tIns="45700" rIns="91425" bIns="45700" anchor="b" anchorCtr="0">
            <a:normAutofit/>
          </a:bodyPr>
          <a:lstStyle/>
          <a:p>
            <a:pPr marL="0" lvl="0" indent="0" algn="l">
              <a:lnSpc>
                <a:spcPct val="90000"/>
              </a:lnSpc>
              <a:spcBef>
                <a:spcPts val="0"/>
              </a:spcBef>
              <a:spcAft>
                <a:spcPts val="0"/>
              </a:spcAft>
              <a:buNone/>
            </a:pPr>
            <a:r>
              <a:rPr lang="en-US" sz="3000" b="1" dirty="0">
                <a:latin typeface="Calibri"/>
                <a:cs typeface="Calibri"/>
              </a:rPr>
              <a:t>Working Mathematically in Key Stage 1</a:t>
            </a:r>
          </a:p>
        </p:txBody>
      </p:sp>
      <p:sp>
        <p:nvSpPr>
          <p:cNvPr id="112" name="Google Shape;112;p3"/>
          <p:cNvSpPr txBox="1">
            <a:spLocks noGrp="1"/>
          </p:cNvSpPr>
          <p:nvPr>
            <p:ph type="subTitle" idx="1"/>
          </p:nvPr>
        </p:nvSpPr>
        <p:spPr>
          <a:xfrm>
            <a:off x="2355168" y="1184528"/>
            <a:ext cx="9309235" cy="5399151"/>
          </a:xfrm>
          <a:prstGeom prst="rect">
            <a:avLst/>
          </a:prstGeom>
          <a:noFill/>
          <a:ln>
            <a:noFill/>
          </a:ln>
        </p:spPr>
        <p:txBody>
          <a:bodyPr spcFirstLastPara="1" wrap="square" lIns="91425" tIns="45700" rIns="91425" bIns="45700" anchor="t" anchorCtr="0">
            <a:noAutofit/>
          </a:bodyPr>
          <a:lstStyle/>
          <a:p>
            <a:pPr algn="l">
              <a:spcBef>
                <a:spcPts val="0"/>
              </a:spcBef>
            </a:pPr>
            <a:r>
              <a:rPr lang="en-GB" dirty="0"/>
              <a:t>The principal focus of mathematics teaching in key stage 1 is to ensure that pupils develop confidence and mental fluency with whole numbers, counting and place value. This should involve working with numerals, words and the four operations, including with practical resources [for example, concrete objects and measuring tools]. </a:t>
            </a:r>
          </a:p>
          <a:p>
            <a:pPr algn="l">
              <a:spcBef>
                <a:spcPts val="0"/>
              </a:spcBef>
            </a:pPr>
            <a:r>
              <a:rPr lang="en-GB" dirty="0"/>
              <a:t>At this stage, pupils should develop their ability to recognise, describe, draw, compare and sort different shapes and use the related vocabulary. Teaching should also involve using a range of measures to describe and compare different quantities such as length, mass, capacity/volume, time and money. </a:t>
            </a:r>
          </a:p>
          <a:p>
            <a:pPr algn="l">
              <a:spcBef>
                <a:spcPts val="0"/>
              </a:spcBef>
            </a:pPr>
            <a:r>
              <a:rPr lang="en-GB" dirty="0"/>
              <a:t>By the end of year 2, pupils should know the number bonds to 20 and be precise in using and understanding place value. An emphasis on practice at this early stage will aid fluency. </a:t>
            </a:r>
          </a:p>
          <a:p>
            <a:pPr algn="l">
              <a:spcBef>
                <a:spcPts val="0"/>
              </a:spcBef>
            </a:pPr>
            <a:r>
              <a:rPr lang="en-GB" dirty="0"/>
              <a:t>Pupils should read and spell mathematical vocabulary, at a level consistent with their increasing word reading and spelling knowledge at key stage 1.</a:t>
            </a:r>
            <a:endParaRPr lang="en-US" dirty="0">
              <a:cs typeface="Calibri"/>
            </a:endParaRPr>
          </a:p>
          <a:p>
            <a:pPr algn="just"/>
            <a:r>
              <a:rPr lang="en-GB" sz="2000" dirty="0"/>
              <a:t> </a:t>
            </a:r>
            <a:endParaRPr dirty="0"/>
          </a:p>
        </p:txBody>
      </p:sp>
      <p:sp>
        <p:nvSpPr>
          <p:cNvPr id="13" name="Google Shape;88;p1">
            <a:extLst>
              <a:ext uri="{FF2B5EF4-FFF2-40B4-BE49-F238E27FC236}">
                <a16:creationId xmlns:a16="http://schemas.microsoft.com/office/drawing/2014/main" id="{8E8F00CD-BCEC-429E-B77B-299385F6EBE1}"/>
              </a:ext>
            </a:extLst>
          </p:cNvPr>
          <p:cNvSpPr txBox="1"/>
          <p:nvPr/>
        </p:nvSpPr>
        <p:spPr>
          <a:xfrm rot="-5400000">
            <a:off x="-545624" y="2831465"/>
            <a:ext cx="325532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800" b="1" i="0" u="none" strike="noStrike" cap="none">
                <a:solidFill>
                  <a:schemeClr val="lt1"/>
                </a:solidFill>
                <a:latin typeface="Calibri"/>
                <a:ea typeface="Calibri"/>
                <a:cs typeface="Calibri"/>
                <a:sym typeface="Calibri"/>
              </a:rPr>
              <a:t>Intent</a:t>
            </a:r>
            <a:endParaRPr sz="8800" b="1">
              <a:solidFill>
                <a:schemeClr val="lt1"/>
              </a:solidFill>
              <a:latin typeface="Calibri"/>
              <a:ea typeface="Calibri"/>
              <a:cs typeface="Calibri"/>
              <a:sym typeface="Calibri"/>
            </a:endParaRPr>
          </a:p>
        </p:txBody>
      </p:sp>
      <p:sp>
        <p:nvSpPr>
          <p:cNvPr id="14" name="Google Shape;86;p1">
            <a:extLst>
              <a:ext uri="{FF2B5EF4-FFF2-40B4-BE49-F238E27FC236}">
                <a16:creationId xmlns:a16="http://schemas.microsoft.com/office/drawing/2014/main" id="{AD84C2C9-81DE-4C68-8E3F-C7950D10ED29}"/>
              </a:ext>
            </a:extLst>
          </p:cNvPr>
          <p:cNvSpPr/>
          <p:nvPr/>
        </p:nvSpPr>
        <p:spPr>
          <a:xfrm>
            <a:off x="0" y="0"/>
            <a:ext cx="2152357" cy="6858000"/>
          </a:xfrm>
          <a:prstGeom prst="rect">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5" name="Google Shape;88;p1">
            <a:extLst>
              <a:ext uri="{FF2B5EF4-FFF2-40B4-BE49-F238E27FC236}">
                <a16:creationId xmlns:a16="http://schemas.microsoft.com/office/drawing/2014/main" id="{E75673A3-9DED-4C51-8C20-44B9072C5502}"/>
              </a:ext>
            </a:extLst>
          </p:cNvPr>
          <p:cNvSpPr txBox="1"/>
          <p:nvPr/>
        </p:nvSpPr>
        <p:spPr>
          <a:xfrm rot="-5400000">
            <a:off x="-545624" y="2831465"/>
            <a:ext cx="325532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800" b="1" i="0" u="none" strike="noStrike" cap="none">
                <a:solidFill>
                  <a:schemeClr val="lt1"/>
                </a:solidFill>
                <a:latin typeface="Calibri"/>
                <a:ea typeface="Calibri"/>
                <a:cs typeface="Calibri"/>
                <a:sym typeface="Calibri"/>
              </a:rPr>
              <a:t>Intent</a:t>
            </a:r>
            <a:endParaRPr sz="8800" b="1">
              <a:solidFill>
                <a:schemeClr val="lt1"/>
              </a:solidFill>
              <a:latin typeface="Calibri"/>
              <a:ea typeface="Calibri"/>
              <a:cs typeface="Calibri"/>
              <a:sym typeface="Calibri"/>
            </a:endParaRPr>
          </a:p>
        </p:txBody>
      </p:sp>
      <p:pic>
        <p:nvPicPr>
          <p:cNvPr id="16" name="Picture 15">
            <a:extLst>
              <a:ext uri="{FF2B5EF4-FFF2-40B4-BE49-F238E27FC236}">
                <a16:creationId xmlns:a16="http://schemas.microsoft.com/office/drawing/2014/main" id="{46DB4362-C7A7-4D8B-97F2-D0653C4E4E99}"/>
              </a:ext>
            </a:extLst>
          </p:cNvPr>
          <p:cNvPicPr>
            <a:picLocks noChangeAspect="1"/>
          </p:cNvPicPr>
          <p:nvPr/>
        </p:nvPicPr>
        <p:blipFill>
          <a:blip r:embed="rId3"/>
          <a:stretch>
            <a:fillRect/>
          </a:stretch>
        </p:blipFill>
        <p:spPr>
          <a:xfrm>
            <a:off x="202811" y="189414"/>
            <a:ext cx="1737662" cy="1737662"/>
          </a:xfrm>
          <a:prstGeom prst="rect">
            <a:avLst/>
          </a:prstGeom>
        </p:spPr>
      </p:pic>
    </p:spTree>
    <p:extLst>
      <p:ext uri="{BB962C8B-B14F-4D97-AF65-F5344CB8AC3E}">
        <p14:creationId xmlns:p14="http://schemas.microsoft.com/office/powerpoint/2010/main" val="2020405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7" name="Google Shape;107;p3"/>
          <p:cNvSpPr txBox="1">
            <a:spLocks noGrp="1"/>
          </p:cNvSpPr>
          <p:nvPr>
            <p:ph type="ctrTitle"/>
          </p:nvPr>
        </p:nvSpPr>
        <p:spPr>
          <a:xfrm>
            <a:off x="2308311" y="0"/>
            <a:ext cx="9144000" cy="617220"/>
          </a:xfrm>
          <a:prstGeom prst="rect">
            <a:avLst/>
          </a:prstGeom>
          <a:noFill/>
          <a:ln>
            <a:noFill/>
          </a:ln>
        </p:spPr>
        <p:txBody>
          <a:bodyPr spcFirstLastPara="1" wrap="square" lIns="91425" tIns="45700" rIns="91425" bIns="45700" anchor="b" anchorCtr="0">
            <a:noAutofit/>
          </a:bodyPr>
          <a:lstStyle/>
          <a:p>
            <a:pPr marL="0" lvl="0" indent="0" algn="l">
              <a:lnSpc>
                <a:spcPct val="90000"/>
              </a:lnSpc>
              <a:spcBef>
                <a:spcPts val="0"/>
              </a:spcBef>
              <a:spcAft>
                <a:spcPts val="0"/>
              </a:spcAft>
              <a:buNone/>
            </a:pPr>
            <a:r>
              <a:rPr lang="en-US" sz="2400" b="1" dirty="0">
                <a:latin typeface="Calibri"/>
                <a:cs typeface="Calibri"/>
              </a:rPr>
              <a:t>Working Mathematically in Lower Key Stage 2</a:t>
            </a:r>
          </a:p>
        </p:txBody>
      </p:sp>
      <p:sp>
        <p:nvSpPr>
          <p:cNvPr id="112" name="Google Shape;112;p3"/>
          <p:cNvSpPr txBox="1">
            <a:spLocks noGrp="1"/>
          </p:cNvSpPr>
          <p:nvPr>
            <p:ph type="subTitle" idx="1"/>
          </p:nvPr>
        </p:nvSpPr>
        <p:spPr>
          <a:xfrm>
            <a:off x="2041878" y="617220"/>
            <a:ext cx="10150122" cy="6452231"/>
          </a:xfrm>
          <a:prstGeom prst="rect">
            <a:avLst/>
          </a:prstGeom>
          <a:noFill/>
          <a:ln>
            <a:noFill/>
          </a:ln>
        </p:spPr>
        <p:txBody>
          <a:bodyPr spcFirstLastPara="1" wrap="square" lIns="91425" tIns="45700" rIns="91425" bIns="45700" anchor="t" anchorCtr="0">
            <a:noAutofit/>
          </a:bodyPr>
          <a:lstStyle/>
          <a:p>
            <a:pPr algn="l"/>
            <a:r>
              <a:rPr lang="en-GB" dirty="0"/>
              <a:t>The principal focus of mathematics teaching in lower key stage 2 is to ensure that pupils become increasingly fluent with whole numbers and the four operations, including number facts and the concept of place value. This should ensure that pupils develop efficient written and mental methods and perform calculations accurately with increasingly large whole numbers. </a:t>
            </a:r>
          </a:p>
          <a:p>
            <a:pPr algn="l"/>
            <a:r>
              <a:rPr lang="en-GB" dirty="0"/>
              <a:t>At this stage, pupils should develop their ability to solve a range of problems, including with simple fractions and decimal place value. Teaching should also ensure that pupils draw with increasing accuracy and develop mathematical reasoning so they can analyse shapes and their properties, and confidently describe the relationships between them. It should ensure that they can use measuring instruments with accuracy and make connections between measure and number. </a:t>
            </a:r>
          </a:p>
          <a:p>
            <a:pPr algn="l"/>
            <a:r>
              <a:rPr lang="en-GB" dirty="0"/>
              <a:t>By the end of year 4, pupils should have memorised their multiplication tables up to and including the 12 multiplication table and show precision and fluency in their work. </a:t>
            </a:r>
          </a:p>
          <a:p>
            <a:pPr algn="l"/>
            <a:r>
              <a:rPr lang="en-GB" dirty="0"/>
              <a:t>Pupils should read and spell mathematical vocabulary correctly and confidently, using their growing word reading knowledge and their knowledge of spelling.</a:t>
            </a:r>
          </a:p>
          <a:p>
            <a:pPr algn="l"/>
            <a:r>
              <a:rPr lang="en-GB" sz="2000" dirty="0"/>
              <a:t> </a:t>
            </a:r>
            <a:endParaRPr dirty="0"/>
          </a:p>
        </p:txBody>
      </p:sp>
      <p:sp>
        <p:nvSpPr>
          <p:cNvPr id="13" name="Google Shape;88;p1">
            <a:extLst>
              <a:ext uri="{FF2B5EF4-FFF2-40B4-BE49-F238E27FC236}">
                <a16:creationId xmlns:a16="http://schemas.microsoft.com/office/drawing/2014/main" id="{8E8F00CD-BCEC-429E-B77B-299385F6EBE1}"/>
              </a:ext>
            </a:extLst>
          </p:cNvPr>
          <p:cNvSpPr txBox="1"/>
          <p:nvPr/>
        </p:nvSpPr>
        <p:spPr>
          <a:xfrm rot="-5400000">
            <a:off x="-545624" y="2831465"/>
            <a:ext cx="325532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800" b="1" i="0" u="none" strike="noStrike" cap="none">
                <a:solidFill>
                  <a:schemeClr val="lt1"/>
                </a:solidFill>
                <a:latin typeface="Calibri"/>
                <a:ea typeface="Calibri"/>
                <a:cs typeface="Calibri"/>
                <a:sym typeface="Calibri"/>
              </a:rPr>
              <a:t>Intent</a:t>
            </a:r>
            <a:endParaRPr sz="8800" b="1">
              <a:solidFill>
                <a:schemeClr val="lt1"/>
              </a:solidFill>
              <a:latin typeface="Calibri"/>
              <a:ea typeface="Calibri"/>
              <a:cs typeface="Calibri"/>
              <a:sym typeface="Calibri"/>
            </a:endParaRPr>
          </a:p>
        </p:txBody>
      </p:sp>
      <p:sp>
        <p:nvSpPr>
          <p:cNvPr id="14" name="Google Shape;86;p1">
            <a:extLst>
              <a:ext uri="{FF2B5EF4-FFF2-40B4-BE49-F238E27FC236}">
                <a16:creationId xmlns:a16="http://schemas.microsoft.com/office/drawing/2014/main" id="{AD84C2C9-81DE-4C68-8E3F-C7950D10ED29}"/>
              </a:ext>
            </a:extLst>
          </p:cNvPr>
          <p:cNvSpPr/>
          <p:nvPr/>
        </p:nvSpPr>
        <p:spPr>
          <a:xfrm>
            <a:off x="0" y="0"/>
            <a:ext cx="1940473" cy="6858000"/>
          </a:xfrm>
          <a:prstGeom prst="rect">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5" name="Google Shape;88;p1">
            <a:extLst>
              <a:ext uri="{FF2B5EF4-FFF2-40B4-BE49-F238E27FC236}">
                <a16:creationId xmlns:a16="http://schemas.microsoft.com/office/drawing/2014/main" id="{E75673A3-9DED-4C51-8C20-44B9072C5502}"/>
              </a:ext>
            </a:extLst>
          </p:cNvPr>
          <p:cNvSpPr txBox="1"/>
          <p:nvPr/>
        </p:nvSpPr>
        <p:spPr>
          <a:xfrm rot="-5400000">
            <a:off x="-545624" y="2831465"/>
            <a:ext cx="325532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800" b="1" i="0" u="none" strike="noStrike" cap="none">
                <a:solidFill>
                  <a:schemeClr val="lt1"/>
                </a:solidFill>
                <a:latin typeface="Calibri"/>
                <a:ea typeface="Calibri"/>
                <a:cs typeface="Calibri"/>
                <a:sym typeface="Calibri"/>
              </a:rPr>
              <a:t>Intent</a:t>
            </a:r>
            <a:endParaRPr sz="8800" b="1">
              <a:solidFill>
                <a:schemeClr val="lt1"/>
              </a:solidFill>
              <a:latin typeface="Calibri"/>
              <a:ea typeface="Calibri"/>
              <a:cs typeface="Calibri"/>
              <a:sym typeface="Calibri"/>
            </a:endParaRPr>
          </a:p>
        </p:txBody>
      </p:sp>
      <p:pic>
        <p:nvPicPr>
          <p:cNvPr id="16" name="Picture 15">
            <a:extLst>
              <a:ext uri="{FF2B5EF4-FFF2-40B4-BE49-F238E27FC236}">
                <a16:creationId xmlns:a16="http://schemas.microsoft.com/office/drawing/2014/main" id="{46DB4362-C7A7-4D8B-97F2-D0653C4E4E99}"/>
              </a:ext>
            </a:extLst>
          </p:cNvPr>
          <p:cNvPicPr>
            <a:picLocks noChangeAspect="1"/>
          </p:cNvPicPr>
          <p:nvPr/>
        </p:nvPicPr>
        <p:blipFill>
          <a:blip r:embed="rId3"/>
          <a:stretch>
            <a:fillRect/>
          </a:stretch>
        </p:blipFill>
        <p:spPr>
          <a:xfrm>
            <a:off x="101405" y="189414"/>
            <a:ext cx="1737662" cy="1737662"/>
          </a:xfrm>
          <a:prstGeom prst="rect">
            <a:avLst/>
          </a:prstGeom>
        </p:spPr>
      </p:pic>
    </p:spTree>
    <p:extLst>
      <p:ext uri="{BB962C8B-B14F-4D97-AF65-F5344CB8AC3E}">
        <p14:creationId xmlns:p14="http://schemas.microsoft.com/office/powerpoint/2010/main" val="3938050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7" name="Google Shape;107;p3"/>
          <p:cNvSpPr txBox="1">
            <a:spLocks noGrp="1"/>
          </p:cNvSpPr>
          <p:nvPr>
            <p:ph type="ctrTitle"/>
          </p:nvPr>
        </p:nvSpPr>
        <p:spPr>
          <a:xfrm>
            <a:off x="2125431" y="-114300"/>
            <a:ext cx="9144000" cy="617220"/>
          </a:xfrm>
          <a:prstGeom prst="rect">
            <a:avLst/>
          </a:prstGeom>
          <a:noFill/>
          <a:ln>
            <a:noFill/>
          </a:ln>
        </p:spPr>
        <p:txBody>
          <a:bodyPr spcFirstLastPara="1" wrap="square" lIns="91425" tIns="45700" rIns="91425" bIns="45700" anchor="b" anchorCtr="0">
            <a:noAutofit/>
          </a:bodyPr>
          <a:lstStyle/>
          <a:p>
            <a:pPr marL="0" lvl="0" indent="0" algn="l">
              <a:lnSpc>
                <a:spcPct val="90000"/>
              </a:lnSpc>
              <a:spcBef>
                <a:spcPts val="0"/>
              </a:spcBef>
              <a:spcAft>
                <a:spcPts val="0"/>
              </a:spcAft>
              <a:buNone/>
            </a:pPr>
            <a:r>
              <a:rPr lang="en-US" sz="2400" b="1" dirty="0">
                <a:latin typeface="Calibri"/>
                <a:cs typeface="Calibri"/>
              </a:rPr>
              <a:t>Working Mathematically in Upper Key Stage 2</a:t>
            </a:r>
          </a:p>
        </p:txBody>
      </p:sp>
      <p:sp>
        <p:nvSpPr>
          <p:cNvPr id="112" name="Google Shape;112;p3"/>
          <p:cNvSpPr txBox="1">
            <a:spLocks noGrp="1"/>
          </p:cNvSpPr>
          <p:nvPr>
            <p:ph type="subTitle" idx="1"/>
          </p:nvPr>
        </p:nvSpPr>
        <p:spPr>
          <a:xfrm>
            <a:off x="2041878" y="480060"/>
            <a:ext cx="10150122" cy="6452231"/>
          </a:xfrm>
          <a:prstGeom prst="rect">
            <a:avLst/>
          </a:prstGeom>
          <a:noFill/>
          <a:ln>
            <a:noFill/>
          </a:ln>
        </p:spPr>
        <p:txBody>
          <a:bodyPr spcFirstLastPara="1" wrap="square" lIns="91425" tIns="45700" rIns="91425" bIns="45700" anchor="t" anchorCtr="0">
            <a:noAutofit/>
          </a:bodyPr>
          <a:lstStyle/>
          <a:p>
            <a:pPr algn="l"/>
            <a:r>
              <a:rPr lang="en-GB" sz="2350" dirty="0"/>
              <a:t>The principal focus of mathematics teaching in upper key stage 2 is to ensure that pupils extend their understanding of the number system and place value to include larger integers. This should develop the connections that pupils make between multiplication and division with fractions, decimals, percentages and ratio. </a:t>
            </a:r>
          </a:p>
          <a:p>
            <a:pPr algn="l"/>
            <a:r>
              <a:rPr lang="en-GB" sz="2350" dirty="0"/>
              <a:t>At this stage, pupils should develop their ability to solve a wider range of problems, including increasingly complex properties of numbers and arithmetic, and problems demanding efficient written and mental methods of calculation. With this foundation in arithmetic, pupils are introduced to the language of algebra as a means for solving a variety of problems. Teaching in geometry and measures should consolidate and extend knowledge developed in number. Teaching should also ensure that pupils classify shapes with increasingly complex geometric properties and that they learn the vocabulary they need to describe them. </a:t>
            </a:r>
          </a:p>
          <a:p>
            <a:pPr algn="l"/>
            <a:r>
              <a:rPr lang="en-GB" sz="2350" dirty="0"/>
              <a:t>By the end of year 6, pupils should be fluent in written methods for all four operations, including long multiplication and division, and in working with fractions, decimals and percentages. </a:t>
            </a:r>
          </a:p>
          <a:p>
            <a:pPr algn="l"/>
            <a:r>
              <a:rPr lang="en-GB" sz="2350" dirty="0"/>
              <a:t>Pupils should read, spell and pronounce mathematical vocabulary correctly.</a:t>
            </a:r>
          </a:p>
          <a:p>
            <a:pPr algn="l"/>
            <a:r>
              <a:rPr lang="en-GB" sz="1900" dirty="0"/>
              <a:t> </a:t>
            </a:r>
            <a:endParaRPr sz="1900" dirty="0"/>
          </a:p>
        </p:txBody>
      </p:sp>
      <p:sp>
        <p:nvSpPr>
          <p:cNvPr id="13" name="Google Shape;88;p1">
            <a:extLst>
              <a:ext uri="{FF2B5EF4-FFF2-40B4-BE49-F238E27FC236}">
                <a16:creationId xmlns:a16="http://schemas.microsoft.com/office/drawing/2014/main" id="{8E8F00CD-BCEC-429E-B77B-299385F6EBE1}"/>
              </a:ext>
            </a:extLst>
          </p:cNvPr>
          <p:cNvSpPr txBox="1"/>
          <p:nvPr/>
        </p:nvSpPr>
        <p:spPr>
          <a:xfrm rot="-5400000">
            <a:off x="-545624" y="2831465"/>
            <a:ext cx="325532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800" b="1" i="0" u="none" strike="noStrike" cap="none">
                <a:solidFill>
                  <a:schemeClr val="lt1"/>
                </a:solidFill>
                <a:latin typeface="Calibri"/>
                <a:ea typeface="Calibri"/>
                <a:cs typeface="Calibri"/>
                <a:sym typeface="Calibri"/>
              </a:rPr>
              <a:t>Intent</a:t>
            </a:r>
            <a:endParaRPr sz="8800" b="1">
              <a:solidFill>
                <a:schemeClr val="lt1"/>
              </a:solidFill>
              <a:latin typeface="Calibri"/>
              <a:ea typeface="Calibri"/>
              <a:cs typeface="Calibri"/>
              <a:sym typeface="Calibri"/>
            </a:endParaRPr>
          </a:p>
        </p:txBody>
      </p:sp>
      <p:sp>
        <p:nvSpPr>
          <p:cNvPr id="14" name="Google Shape;86;p1">
            <a:extLst>
              <a:ext uri="{FF2B5EF4-FFF2-40B4-BE49-F238E27FC236}">
                <a16:creationId xmlns:a16="http://schemas.microsoft.com/office/drawing/2014/main" id="{AD84C2C9-81DE-4C68-8E3F-C7950D10ED29}"/>
              </a:ext>
            </a:extLst>
          </p:cNvPr>
          <p:cNvSpPr/>
          <p:nvPr/>
        </p:nvSpPr>
        <p:spPr>
          <a:xfrm>
            <a:off x="0" y="0"/>
            <a:ext cx="1940473" cy="6858000"/>
          </a:xfrm>
          <a:prstGeom prst="rect">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5" name="Google Shape;88;p1">
            <a:extLst>
              <a:ext uri="{FF2B5EF4-FFF2-40B4-BE49-F238E27FC236}">
                <a16:creationId xmlns:a16="http://schemas.microsoft.com/office/drawing/2014/main" id="{E75673A3-9DED-4C51-8C20-44B9072C5502}"/>
              </a:ext>
            </a:extLst>
          </p:cNvPr>
          <p:cNvSpPr txBox="1"/>
          <p:nvPr/>
        </p:nvSpPr>
        <p:spPr>
          <a:xfrm rot="-5400000">
            <a:off x="-545624" y="2831465"/>
            <a:ext cx="325532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800" b="1" i="0" u="none" strike="noStrike" cap="none">
                <a:solidFill>
                  <a:schemeClr val="lt1"/>
                </a:solidFill>
                <a:latin typeface="Calibri"/>
                <a:ea typeface="Calibri"/>
                <a:cs typeface="Calibri"/>
                <a:sym typeface="Calibri"/>
              </a:rPr>
              <a:t>Intent</a:t>
            </a:r>
            <a:endParaRPr sz="8800" b="1">
              <a:solidFill>
                <a:schemeClr val="lt1"/>
              </a:solidFill>
              <a:latin typeface="Calibri"/>
              <a:ea typeface="Calibri"/>
              <a:cs typeface="Calibri"/>
              <a:sym typeface="Calibri"/>
            </a:endParaRPr>
          </a:p>
        </p:txBody>
      </p:sp>
      <p:pic>
        <p:nvPicPr>
          <p:cNvPr id="16" name="Picture 15">
            <a:extLst>
              <a:ext uri="{FF2B5EF4-FFF2-40B4-BE49-F238E27FC236}">
                <a16:creationId xmlns:a16="http://schemas.microsoft.com/office/drawing/2014/main" id="{46DB4362-C7A7-4D8B-97F2-D0653C4E4E99}"/>
              </a:ext>
            </a:extLst>
          </p:cNvPr>
          <p:cNvPicPr>
            <a:picLocks noChangeAspect="1"/>
          </p:cNvPicPr>
          <p:nvPr/>
        </p:nvPicPr>
        <p:blipFill>
          <a:blip r:embed="rId3"/>
          <a:stretch>
            <a:fillRect/>
          </a:stretch>
        </p:blipFill>
        <p:spPr>
          <a:xfrm>
            <a:off x="101405" y="189414"/>
            <a:ext cx="1737662" cy="1737662"/>
          </a:xfrm>
          <a:prstGeom prst="rect">
            <a:avLst/>
          </a:prstGeom>
        </p:spPr>
      </p:pic>
    </p:spTree>
    <p:extLst>
      <p:ext uri="{BB962C8B-B14F-4D97-AF65-F5344CB8AC3E}">
        <p14:creationId xmlns:p14="http://schemas.microsoft.com/office/powerpoint/2010/main" val="636680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5" name="Google Shape;145;p6"/>
          <p:cNvSpPr txBox="1">
            <a:spLocks noGrp="1"/>
          </p:cNvSpPr>
          <p:nvPr>
            <p:ph type="subTitle" idx="1"/>
          </p:nvPr>
        </p:nvSpPr>
        <p:spPr>
          <a:xfrm>
            <a:off x="2470047" y="392023"/>
            <a:ext cx="9310392" cy="499518"/>
          </a:xfrm>
          <a:prstGeom prst="rect">
            <a:avLst/>
          </a:prstGeom>
          <a:noFill/>
          <a:ln>
            <a:noFill/>
          </a:ln>
        </p:spPr>
        <p:txBody>
          <a:bodyPr spcFirstLastPara="1" vert="horz" wrap="square" lIns="91425" tIns="45700" rIns="91425" bIns="45700" rtlCol="0" anchor="t" anchorCtr="0">
            <a:noAutofit/>
          </a:bodyPr>
          <a:lstStyle/>
          <a:p>
            <a:pPr algn="l">
              <a:spcBef>
                <a:spcPts val="0"/>
              </a:spcBef>
            </a:pPr>
            <a:r>
              <a:rPr lang="en-US" sz="2200" b="1" dirty="0">
                <a:cs typeface="Calibri"/>
              </a:rPr>
              <a:t>Mathematics in Early Years</a:t>
            </a:r>
          </a:p>
          <a:p>
            <a:pPr algn="just">
              <a:spcBef>
                <a:spcPts val="0"/>
              </a:spcBef>
            </a:pPr>
            <a:endParaRPr lang="en-US" sz="2200" dirty="0">
              <a:cs typeface="Calibri"/>
            </a:endParaRPr>
          </a:p>
        </p:txBody>
      </p:sp>
      <p:sp>
        <p:nvSpPr>
          <p:cNvPr id="7" name="Google Shape;88;p1">
            <a:extLst>
              <a:ext uri="{FF2B5EF4-FFF2-40B4-BE49-F238E27FC236}">
                <a16:creationId xmlns:a16="http://schemas.microsoft.com/office/drawing/2014/main" id="{78D49454-0C72-4300-BF89-D44F184CAFCD}"/>
              </a:ext>
            </a:extLst>
          </p:cNvPr>
          <p:cNvSpPr txBox="1"/>
          <p:nvPr/>
        </p:nvSpPr>
        <p:spPr>
          <a:xfrm rot="-5400000">
            <a:off x="-545624" y="2831465"/>
            <a:ext cx="325532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800" b="1" i="0" u="none" strike="noStrike" cap="none">
                <a:solidFill>
                  <a:schemeClr val="lt1"/>
                </a:solidFill>
                <a:latin typeface="Calibri"/>
                <a:ea typeface="Calibri"/>
                <a:cs typeface="Calibri"/>
                <a:sym typeface="Calibri"/>
              </a:rPr>
              <a:t>Intent</a:t>
            </a:r>
            <a:endParaRPr sz="8800" b="1">
              <a:solidFill>
                <a:schemeClr val="lt1"/>
              </a:solidFill>
              <a:latin typeface="Calibri"/>
              <a:ea typeface="Calibri"/>
              <a:cs typeface="Calibri"/>
              <a:sym typeface="Calibri"/>
            </a:endParaRPr>
          </a:p>
        </p:txBody>
      </p:sp>
      <p:sp>
        <p:nvSpPr>
          <p:cNvPr id="11" name="Google Shape;86;p1">
            <a:extLst>
              <a:ext uri="{FF2B5EF4-FFF2-40B4-BE49-F238E27FC236}">
                <a16:creationId xmlns:a16="http://schemas.microsoft.com/office/drawing/2014/main" id="{E0EB67A8-0D22-4BE9-94BE-A6F75820DFAE}"/>
              </a:ext>
            </a:extLst>
          </p:cNvPr>
          <p:cNvSpPr/>
          <p:nvPr/>
        </p:nvSpPr>
        <p:spPr>
          <a:xfrm>
            <a:off x="0" y="0"/>
            <a:ext cx="2152357" cy="6858000"/>
          </a:xfrm>
          <a:prstGeom prst="rect">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2" name="Google Shape;88;p1">
            <a:extLst>
              <a:ext uri="{FF2B5EF4-FFF2-40B4-BE49-F238E27FC236}">
                <a16:creationId xmlns:a16="http://schemas.microsoft.com/office/drawing/2014/main" id="{CA6491A9-1A03-450F-AF7C-ED9C070E889D}"/>
              </a:ext>
            </a:extLst>
          </p:cNvPr>
          <p:cNvSpPr txBox="1"/>
          <p:nvPr/>
        </p:nvSpPr>
        <p:spPr>
          <a:xfrm rot="-5400000">
            <a:off x="-545624" y="2831465"/>
            <a:ext cx="325532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800" b="1" i="0" u="none" strike="noStrike" cap="none">
                <a:solidFill>
                  <a:schemeClr val="lt1"/>
                </a:solidFill>
                <a:latin typeface="Calibri"/>
                <a:ea typeface="Calibri"/>
                <a:cs typeface="Calibri"/>
                <a:sym typeface="Calibri"/>
              </a:rPr>
              <a:t>Intent</a:t>
            </a:r>
            <a:endParaRPr sz="8800" b="1">
              <a:solidFill>
                <a:schemeClr val="lt1"/>
              </a:solidFill>
              <a:latin typeface="Calibri"/>
              <a:ea typeface="Calibri"/>
              <a:cs typeface="Calibri"/>
              <a:sym typeface="Calibri"/>
            </a:endParaRPr>
          </a:p>
        </p:txBody>
      </p:sp>
      <p:pic>
        <p:nvPicPr>
          <p:cNvPr id="13" name="Picture 12">
            <a:extLst>
              <a:ext uri="{FF2B5EF4-FFF2-40B4-BE49-F238E27FC236}">
                <a16:creationId xmlns:a16="http://schemas.microsoft.com/office/drawing/2014/main" id="{F3376DFC-A773-4A3A-92DE-FCFD6F17D57C}"/>
              </a:ext>
            </a:extLst>
          </p:cNvPr>
          <p:cNvPicPr>
            <a:picLocks noChangeAspect="1"/>
          </p:cNvPicPr>
          <p:nvPr/>
        </p:nvPicPr>
        <p:blipFill>
          <a:blip r:embed="rId3"/>
          <a:stretch>
            <a:fillRect/>
          </a:stretch>
        </p:blipFill>
        <p:spPr>
          <a:xfrm>
            <a:off x="202811" y="189414"/>
            <a:ext cx="1737662" cy="1737662"/>
          </a:xfrm>
          <a:prstGeom prst="rect">
            <a:avLst/>
          </a:prstGeom>
        </p:spPr>
      </p:pic>
      <p:sp>
        <p:nvSpPr>
          <p:cNvPr id="8" name="Rectangle 7">
            <a:extLst>
              <a:ext uri="{FF2B5EF4-FFF2-40B4-BE49-F238E27FC236}">
                <a16:creationId xmlns:a16="http://schemas.microsoft.com/office/drawing/2014/main" id="{7908F1E0-8072-41F0-BC86-550CEC280253}"/>
              </a:ext>
            </a:extLst>
          </p:cNvPr>
          <p:cNvSpPr/>
          <p:nvPr/>
        </p:nvSpPr>
        <p:spPr>
          <a:xfrm>
            <a:off x="2511122" y="1058245"/>
            <a:ext cx="8571913" cy="923330"/>
          </a:xfrm>
          <a:prstGeom prst="rect">
            <a:avLst/>
          </a:prstGeom>
        </p:spPr>
        <p:txBody>
          <a:bodyPr wrap="square">
            <a:spAutoFit/>
          </a:bodyPr>
          <a:lstStyle/>
          <a:p>
            <a:r>
              <a:rPr lang="en-GB" b="1" dirty="0"/>
              <a:t>Mathematics involves providing children with opportunities to develop and improve their skills in counting, understanding and using numbers, calculating simple addition and subtraction problems; and to describe shapes, spaces, and measure</a:t>
            </a:r>
          </a:p>
        </p:txBody>
      </p:sp>
      <p:sp>
        <p:nvSpPr>
          <p:cNvPr id="9" name="Rectangle 8">
            <a:extLst>
              <a:ext uri="{FF2B5EF4-FFF2-40B4-BE49-F238E27FC236}">
                <a16:creationId xmlns:a16="http://schemas.microsoft.com/office/drawing/2014/main" id="{CAD1C42C-AB62-443D-9CC9-B7E0FCA0A8F4}"/>
              </a:ext>
            </a:extLst>
          </p:cNvPr>
          <p:cNvSpPr/>
          <p:nvPr/>
        </p:nvSpPr>
        <p:spPr>
          <a:xfrm>
            <a:off x="2511122" y="2321450"/>
            <a:ext cx="5371342" cy="461665"/>
          </a:xfrm>
          <a:prstGeom prst="rect">
            <a:avLst/>
          </a:prstGeom>
        </p:spPr>
        <p:txBody>
          <a:bodyPr wrap="none">
            <a:spAutoFit/>
          </a:bodyPr>
          <a:lstStyle/>
          <a:p>
            <a:r>
              <a:rPr lang="en-GB" sz="2400" b="1" dirty="0"/>
              <a:t>The early learning goals for mathematics</a:t>
            </a:r>
          </a:p>
        </p:txBody>
      </p:sp>
      <p:sp>
        <p:nvSpPr>
          <p:cNvPr id="2" name="Rectangle 1">
            <a:extLst>
              <a:ext uri="{FF2B5EF4-FFF2-40B4-BE49-F238E27FC236}">
                <a16:creationId xmlns:a16="http://schemas.microsoft.com/office/drawing/2014/main" id="{55F9F5E0-C194-4F3E-97D8-B1B0E50671C9}"/>
              </a:ext>
            </a:extLst>
          </p:cNvPr>
          <p:cNvSpPr/>
          <p:nvPr/>
        </p:nvSpPr>
        <p:spPr>
          <a:xfrm>
            <a:off x="2511122" y="3122990"/>
            <a:ext cx="8732439" cy="2862322"/>
          </a:xfrm>
          <a:prstGeom prst="rect">
            <a:avLst/>
          </a:prstGeom>
        </p:spPr>
        <p:txBody>
          <a:bodyPr wrap="square">
            <a:spAutoFit/>
          </a:bodyPr>
          <a:lstStyle/>
          <a:p>
            <a:r>
              <a:rPr lang="en-GB" dirty="0"/>
              <a:t>Numbers: children count reliably with numbers from 1 to 20, place them in order and say which number is one more or one less than a given number. Using quantities and objects, they add and subtract two single-digit numbers and count on or back to find the answer.</a:t>
            </a:r>
          </a:p>
          <a:p>
            <a:r>
              <a:rPr lang="en-GB" dirty="0"/>
              <a:t> </a:t>
            </a:r>
          </a:p>
          <a:p>
            <a:r>
              <a:rPr lang="en-GB" dirty="0"/>
              <a:t>They solve problems, including doubling, halving and sharing. Shape, space and measures: children use everyday language to talk about size, weight, capacity, position, distance, time and money to compare quantities and objects and to solve problems. </a:t>
            </a:r>
          </a:p>
          <a:p>
            <a:endParaRPr lang="en-GB" dirty="0"/>
          </a:p>
          <a:p>
            <a:r>
              <a:rPr lang="en-GB" dirty="0"/>
              <a:t>They recognise, create and describe patterns. They explore characteristics of everyday objects and shapes and use mathematical language to describe them.</a:t>
            </a:r>
          </a:p>
        </p:txBody>
      </p:sp>
    </p:spTree>
    <p:extLst>
      <p:ext uri="{BB962C8B-B14F-4D97-AF65-F5344CB8AC3E}">
        <p14:creationId xmlns:p14="http://schemas.microsoft.com/office/powerpoint/2010/main" val="50472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5" name="Google Shape;145;p6"/>
          <p:cNvSpPr txBox="1">
            <a:spLocks noGrp="1"/>
          </p:cNvSpPr>
          <p:nvPr>
            <p:ph type="subTitle" idx="1"/>
          </p:nvPr>
        </p:nvSpPr>
        <p:spPr>
          <a:xfrm>
            <a:off x="2470047" y="392023"/>
            <a:ext cx="9310392" cy="499518"/>
          </a:xfrm>
          <a:prstGeom prst="rect">
            <a:avLst/>
          </a:prstGeom>
          <a:noFill/>
          <a:ln>
            <a:noFill/>
          </a:ln>
        </p:spPr>
        <p:txBody>
          <a:bodyPr spcFirstLastPara="1" vert="horz" wrap="square" lIns="91425" tIns="45700" rIns="91425" bIns="45700" rtlCol="0" anchor="t" anchorCtr="0">
            <a:noAutofit/>
          </a:bodyPr>
          <a:lstStyle/>
          <a:p>
            <a:pPr algn="l">
              <a:spcBef>
                <a:spcPts val="0"/>
              </a:spcBef>
            </a:pPr>
            <a:r>
              <a:rPr lang="en-US" sz="2200" b="1" dirty="0">
                <a:cs typeface="Calibri"/>
              </a:rPr>
              <a:t>Mathematics in Early Years</a:t>
            </a:r>
          </a:p>
          <a:p>
            <a:pPr algn="just">
              <a:spcBef>
                <a:spcPts val="0"/>
              </a:spcBef>
            </a:pPr>
            <a:endParaRPr lang="en-US" sz="2200" dirty="0">
              <a:cs typeface="Calibri"/>
            </a:endParaRPr>
          </a:p>
        </p:txBody>
      </p:sp>
      <p:sp>
        <p:nvSpPr>
          <p:cNvPr id="7" name="Google Shape;88;p1">
            <a:extLst>
              <a:ext uri="{FF2B5EF4-FFF2-40B4-BE49-F238E27FC236}">
                <a16:creationId xmlns:a16="http://schemas.microsoft.com/office/drawing/2014/main" id="{78D49454-0C72-4300-BF89-D44F184CAFCD}"/>
              </a:ext>
            </a:extLst>
          </p:cNvPr>
          <p:cNvSpPr txBox="1"/>
          <p:nvPr/>
        </p:nvSpPr>
        <p:spPr>
          <a:xfrm rot="-5400000">
            <a:off x="-545624" y="2831465"/>
            <a:ext cx="325532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800" b="1" i="0" u="none" strike="noStrike" cap="none">
                <a:solidFill>
                  <a:schemeClr val="lt1"/>
                </a:solidFill>
                <a:latin typeface="Calibri"/>
                <a:ea typeface="Calibri"/>
                <a:cs typeface="Calibri"/>
                <a:sym typeface="Calibri"/>
              </a:rPr>
              <a:t>Intent</a:t>
            </a:r>
            <a:endParaRPr sz="8800" b="1">
              <a:solidFill>
                <a:schemeClr val="lt1"/>
              </a:solidFill>
              <a:latin typeface="Calibri"/>
              <a:ea typeface="Calibri"/>
              <a:cs typeface="Calibri"/>
              <a:sym typeface="Calibri"/>
            </a:endParaRPr>
          </a:p>
        </p:txBody>
      </p:sp>
      <p:sp>
        <p:nvSpPr>
          <p:cNvPr id="11" name="Google Shape;86;p1">
            <a:extLst>
              <a:ext uri="{FF2B5EF4-FFF2-40B4-BE49-F238E27FC236}">
                <a16:creationId xmlns:a16="http://schemas.microsoft.com/office/drawing/2014/main" id="{E0EB67A8-0D22-4BE9-94BE-A6F75820DFAE}"/>
              </a:ext>
            </a:extLst>
          </p:cNvPr>
          <p:cNvSpPr/>
          <p:nvPr/>
        </p:nvSpPr>
        <p:spPr>
          <a:xfrm>
            <a:off x="0" y="0"/>
            <a:ext cx="2152357" cy="6858000"/>
          </a:xfrm>
          <a:prstGeom prst="rect">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2" name="Google Shape;88;p1">
            <a:extLst>
              <a:ext uri="{FF2B5EF4-FFF2-40B4-BE49-F238E27FC236}">
                <a16:creationId xmlns:a16="http://schemas.microsoft.com/office/drawing/2014/main" id="{CA6491A9-1A03-450F-AF7C-ED9C070E889D}"/>
              </a:ext>
            </a:extLst>
          </p:cNvPr>
          <p:cNvSpPr txBox="1"/>
          <p:nvPr/>
        </p:nvSpPr>
        <p:spPr>
          <a:xfrm rot="-5400000">
            <a:off x="-545624" y="2831465"/>
            <a:ext cx="325532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800" b="1" i="0" u="none" strike="noStrike" cap="none">
                <a:solidFill>
                  <a:schemeClr val="lt1"/>
                </a:solidFill>
                <a:latin typeface="Calibri"/>
                <a:ea typeface="Calibri"/>
                <a:cs typeface="Calibri"/>
                <a:sym typeface="Calibri"/>
              </a:rPr>
              <a:t>Intent</a:t>
            </a:r>
            <a:endParaRPr sz="8800" b="1">
              <a:solidFill>
                <a:schemeClr val="lt1"/>
              </a:solidFill>
              <a:latin typeface="Calibri"/>
              <a:ea typeface="Calibri"/>
              <a:cs typeface="Calibri"/>
              <a:sym typeface="Calibri"/>
            </a:endParaRPr>
          </a:p>
        </p:txBody>
      </p:sp>
      <p:pic>
        <p:nvPicPr>
          <p:cNvPr id="13" name="Picture 12">
            <a:extLst>
              <a:ext uri="{FF2B5EF4-FFF2-40B4-BE49-F238E27FC236}">
                <a16:creationId xmlns:a16="http://schemas.microsoft.com/office/drawing/2014/main" id="{F3376DFC-A773-4A3A-92DE-FCFD6F17D57C}"/>
              </a:ext>
            </a:extLst>
          </p:cNvPr>
          <p:cNvPicPr>
            <a:picLocks noChangeAspect="1"/>
          </p:cNvPicPr>
          <p:nvPr/>
        </p:nvPicPr>
        <p:blipFill>
          <a:blip r:embed="rId3"/>
          <a:stretch>
            <a:fillRect/>
          </a:stretch>
        </p:blipFill>
        <p:spPr>
          <a:xfrm>
            <a:off x="202811" y="189414"/>
            <a:ext cx="1737662" cy="1737662"/>
          </a:xfrm>
          <a:prstGeom prst="rect">
            <a:avLst/>
          </a:prstGeom>
        </p:spPr>
      </p:pic>
      <p:pic>
        <p:nvPicPr>
          <p:cNvPr id="3" name="Picture 2">
            <a:extLst>
              <a:ext uri="{FF2B5EF4-FFF2-40B4-BE49-F238E27FC236}">
                <a16:creationId xmlns:a16="http://schemas.microsoft.com/office/drawing/2014/main" id="{1B3F2E24-2361-41D6-A894-ECFAA7CA5073}"/>
              </a:ext>
            </a:extLst>
          </p:cNvPr>
          <p:cNvPicPr>
            <a:picLocks noChangeAspect="1"/>
          </p:cNvPicPr>
          <p:nvPr/>
        </p:nvPicPr>
        <p:blipFill>
          <a:blip r:embed="rId4"/>
          <a:stretch>
            <a:fillRect/>
          </a:stretch>
        </p:blipFill>
        <p:spPr>
          <a:xfrm>
            <a:off x="2631328" y="1058245"/>
            <a:ext cx="4198129" cy="3147060"/>
          </a:xfrm>
          <a:prstGeom prst="rect">
            <a:avLst/>
          </a:prstGeom>
        </p:spPr>
      </p:pic>
      <p:pic>
        <p:nvPicPr>
          <p:cNvPr id="5" name="Picture 4">
            <a:extLst>
              <a:ext uri="{FF2B5EF4-FFF2-40B4-BE49-F238E27FC236}">
                <a16:creationId xmlns:a16="http://schemas.microsoft.com/office/drawing/2014/main" id="{9A26EE78-8DEF-4702-9AB9-37AEADFD58C9}"/>
              </a:ext>
            </a:extLst>
          </p:cNvPr>
          <p:cNvPicPr>
            <a:picLocks noChangeAspect="1"/>
          </p:cNvPicPr>
          <p:nvPr/>
        </p:nvPicPr>
        <p:blipFill>
          <a:blip r:embed="rId5"/>
          <a:stretch>
            <a:fillRect/>
          </a:stretch>
        </p:blipFill>
        <p:spPr>
          <a:xfrm>
            <a:off x="7041341" y="3007555"/>
            <a:ext cx="4791894" cy="3592167"/>
          </a:xfrm>
          <a:prstGeom prst="rect">
            <a:avLst/>
          </a:prstGeom>
        </p:spPr>
      </p:pic>
      <p:pic>
        <p:nvPicPr>
          <p:cNvPr id="6" name="Picture 5">
            <a:extLst>
              <a:ext uri="{FF2B5EF4-FFF2-40B4-BE49-F238E27FC236}">
                <a16:creationId xmlns:a16="http://schemas.microsoft.com/office/drawing/2014/main" id="{7B2C6149-C2AA-437A-8AD8-1D974371C549}"/>
              </a:ext>
            </a:extLst>
          </p:cNvPr>
          <p:cNvPicPr>
            <a:picLocks noChangeAspect="1"/>
          </p:cNvPicPr>
          <p:nvPr/>
        </p:nvPicPr>
        <p:blipFill>
          <a:blip r:embed="rId6"/>
          <a:stretch>
            <a:fillRect/>
          </a:stretch>
        </p:blipFill>
        <p:spPr>
          <a:xfrm>
            <a:off x="2970455" y="4372009"/>
            <a:ext cx="2950285" cy="2211634"/>
          </a:xfrm>
          <a:prstGeom prst="rect">
            <a:avLst/>
          </a:prstGeom>
        </p:spPr>
      </p:pic>
    </p:spTree>
    <p:extLst>
      <p:ext uri="{BB962C8B-B14F-4D97-AF65-F5344CB8AC3E}">
        <p14:creationId xmlns:p14="http://schemas.microsoft.com/office/powerpoint/2010/main" val="370755648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F563B11946E084EA4FB26ECA637CA70" ma:contentTypeVersion="6" ma:contentTypeDescription="Create a new document." ma:contentTypeScope="" ma:versionID="7c9dd3ec4789e596abde9954481e2a7b">
  <xsd:schema xmlns:xsd="http://www.w3.org/2001/XMLSchema" xmlns:xs="http://www.w3.org/2001/XMLSchema" xmlns:p="http://schemas.microsoft.com/office/2006/metadata/properties" xmlns:ns2="893c0e4e-9801-4340-b51c-e217ff5bda83" targetNamespace="http://schemas.microsoft.com/office/2006/metadata/properties" ma:root="true" ma:fieldsID="922121395327c0b1734a9bc89b65f347" ns2:_="">
    <xsd:import namespace="893c0e4e-9801-4340-b51c-e217ff5bda8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3c0e4e-9801-4340-b51c-e217ff5bda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LengthInSeconds" ma:index="13"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A57A23C-C3AB-4899-8325-EB9460CB139D}">
  <ds:schemaRefs>
    <ds:schemaRef ds:uri="http://schemas.microsoft.com/office/2006/documentManagement/types"/>
    <ds:schemaRef ds:uri="893c0e4e-9801-4340-b51c-e217ff5bda83"/>
    <ds:schemaRef ds:uri="http://purl.org/dc/terms/"/>
    <ds:schemaRef ds:uri="http://purl.org/dc/elements/1.1/"/>
    <ds:schemaRef ds:uri="http://schemas.microsoft.com/office/infopath/2007/PartnerControls"/>
    <ds:schemaRef ds:uri="http://purl.org/dc/dcmitype/"/>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541E4209-C478-4372-A085-3607545DC8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3c0e4e-9801-4340-b51c-e217ff5bda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87FAD3D-C0CA-4925-AB2D-27A90746EDF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1693</TotalTime>
  <Words>3101</Words>
  <Application>Microsoft Office PowerPoint</Application>
  <PresentationFormat>Widescreen</PresentationFormat>
  <Paragraphs>215</Paragraphs>
  <Slides>38</Slides>
  <Notes>38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Calibri</vt:lpstr>
      <vt:lpstr>Calibri Light</vt:lpstr>
      <vt:lpstr>Sassoon Penpals Joined</vt:lpstr>
      <vt:lpstr>Symbol</vt:lpstr>
      <vt:lpstr>Office Theme</vt:lpstr>
      <vt:lpstr>  </vt:lpstr>
      <vt:lpstr>Mathematics  Why is Mathematics important?</vt:lpstr>
      <vt:lpstr>Mathematics</vt:lpstr>
      <vt:lpstr>Mathematics</vt:lpstr>
      <vt:lpstr>Working Mathematically in Key Stage 1</vt:lpstr>
      <vt:lpstr>Working Mathematically in Lower Key Stage 2</vt:lpstr>
      <vt:lpstr>Working Mathematically in Upper Key Stage 2</vt:lpstr>
      <vt:lpstr>PowerPoint Presentation</vt:lpstr>
      <vt:lpstr>PowerPoint Presentation</vt:lpstr>
      <vt:lpstr>PowerPoint Presentation</vt:lpstr>
      <vt:lpstr>Content and Sequence – EYFS We follow the White Rose Hub Programme for the children to secure their Mathematical skills.</vt:lpstr>
      <vt:lpstr>Content and Sequence – Year 1</vt:lpstr>
      <vt:lpstr>Content and Sequence – Year 2</vt:lpstr>
      <vt:lpstr>Content and Sequence – Year 3 In Key Stage 2, the White Rose Hub Programme is used for the children to develop depth and mastery in their Mathematical understanding. </vt:lpstr>
      <vt:lpstr>Content and Sequence – Year 4 </vt:lpstr>
      <vt:lpstr>Content and Sequence – Year 5 </vt:lpstr>
      <vt:lpstr>Content and Sequence – Year 6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Music Intent</dc:title>
  <dc:creator>Fran Hart</dc:creator>
  <cp:lastModifiedBy>sophie Jolland</cp:lastModifiedBy>
  <cp:revision>928</cp:revision>
  <dcterms:created xsi:type="dcterms:W3CDTF">2021-01-26T21:26:53Z</dcterms:created>
  <dcterms:modified xsi:type="dcterms:W3CDTF">2024-01-28T22:00:55Z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0x0101005F563B11946E084EA4FB26ECA637CA70</vt:lpwstr>
  </property>
</Properties>
</file>